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7" r:id="rId3"/>
    <p:sldId id="275" r:id="rId4"/>
    <p:sldId id="261" r:id="rId5"/>
    <p:sldId id="263" r:id="rId6"/>
    <p:sldId id="264" r:id="rId7"/>
    <p:sldId id="265" r:id="rId8"/>
    <p:sldId id="266" r:id="rId9"/>
    <p:sldId id="268" r:id="rId10"/>
    <p:sldId id="269" r:id="rId11"/>
    <p:sldId id="270" r:id="rId12"/>
    <p:sldId id="271" r:id="rId13"/>
    <p:sldId id="272" r:id="rId14"/>
    <p:sldId id="274" r:id="rId15"/>
    <p:sldId id="273"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58D"/>
    <a:srgbClr val="3D7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2" autoAdjust="0"/>
    <p:restoredTop sz="94660"/>
  </p:normalViewPr>
  <p:slideViewPr>
    <p:cSldViewPr snapToGrid="0" showGuides="1">
      <p:cViewPr varScale="1">
        <p:scale>
          <a:sx n="68" d="100"/>
          <a:sy n="68"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398740" y="4448785"/>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4" name="日期占位符 3"/>
          <p:cNvSpPr>
            <a:spLocks noGrp="1"/>
          </p:cNvSpPr>
          <p:nvPr>
            <p:ph type="dt" sz="half" idx="10"/>
          </p:nvPr>
        </p:nvSpPr>
        <p:spPr/>
        <p:txBody>
          <a:bodyPr/>
          <a:lstStyle/>
          <a:p>
            <a:fld id="{F628B8BE-CC44-4E1E-9CD4-19C807C12D79}" type="datetimeFigureOut">
              <a:rPr lang="zh-CN" altLang="en-US" smtClean="0"/>
              <a:t>2022/3/31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E53C50-6E35-440D-9190-685F0CD60CAF}" type="slidenum">
              <a:rPr lang="zh-CN" altLang="en-US" smtClean="0"/>
              <a:t>‹#›</a:t>
            </a:fld>
            <a:endParaRPr lang="zh-CN" altLang="en-US"/>
          </a:p>
        </p:txBody>
      </p:sp>
      <p:grpSp>
        <p:nvGrpSpPr>
          <p:cNvPr id="7" name="组合 6"/>
          <p:cNvGrpSpPr/>
          <p:nvPr userDrawn="1"/>
        </p:nvGrpSpPr>
        <p:grpSpPr>
          <a:xfrm>
            <a:off x="0" y="1195758"/>
            <a:ext cx="12192000" cy="61972"/>
            <a:chOff x="0" y="1195758"/>
            <a:chExt cx="12192000" cy="61972"/>
          </a:xfrm>
        </p:grpSpPr>
        <p:cxnSp>
          <p:nvCxnSpPr>
            <p:cNvPr id="9" name="直接连接符 8"/>
            <p:cNvCxnSpPr/>
            <p:nvPr userDrawn="1"/>
          </p:nvCxnSpPr>
          <p:spPr>
            <a:xfrm>
              <a:off x="0" y="1195758"/>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0" y="1257730"/>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628B8BE-CC44-4E1E-9CD4-19C807C12D79}" type="datetimeFigureOut">
              <a:rPr lang="zh-CN" altLang="en-US" smtClean="0"/>
              <a:t>2022/3/31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E53C50-6E35-440D-9190-685F0CD60CA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628B8BE-CC44-4E1E-9CD4-19C807C12D79}" type="datetimeFigureOut">
              <a:rPr lang="zh-CN" altLang="en-US" smtClean="0"/>
              <a:t>2022/3/31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E53C50-6E35-440D-9190-685F0CD60CA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AF86016-F6AF-4D82-8DF7-9355F145D957}" type="datetimeFigureOut">
              <a:rPr lang="zh-CN" altLang="en-US" smtClean="0"/>
              <a:t>2022/3/31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CD3BC-9DDC-42B6-8957-4E7C37542D8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AF86016-F6AF-4D82-8DF7-9355F145D957}" type="datetimeFigureOut">
              <a:rPr lang="zh-CN" altLang="en-US" smtClean="0"/>
              <a:t>2022/3/31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CD3BC-9DDC-42B6-8957-4E7C37542D86}"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AF86016-F6AF-4D82-8DF7-9355F145D957}" type="datetimeFigureOut">
              <a:rPr lang="zh-CN" altLang="en-US" smtClean="0"/>
              <a:t>2022/3/31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CD3BC-9DDC-42B6-8957-4E7C37542D86}"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AF86016-F6AF-4D82-8DF7-9355F145D957}" type="datetimeFigureOut">
              <a:rPr lang="zh-CN" altLang="en-US" smtClean="0"/>
              <a:t>2022/3/31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9CD3BC-9DDC-42B6-8957-4E7C37542D86}"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AF86016-F6AF-4D82-8DF7-9355F145D957}" type="datetimeFigureOut">
              <a:rPr lang="zh-CN" altLang="en-US" smtClean="0"/>
              <a:t>2022/3/31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9CD3BC-9DDC-42B6-8957-4E7C37542D86}"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AF86016-F6AF-4D82-8DF7-9355F145D957}" type="datetimeFigureOut">
              <a:rPr lang="zh-CN" altLang="en-US" smtClean="0"/>
              <a:t>2022/3/31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9CD3BC-9DDC-42B6-8957-4E7C37542D86}"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AF86016-F6AF-4D82-8DF7-9355F145D957}" type="datetimeFigureOut">
              <a:rPr lang="zh-CN" altLang="en-US" smtClean="0"/>
              <a:t>2022/3/31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9CD3BC-9DDC-42B6-8957-4E7C37542D86}"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AF86016-F6AF-4D82-8DF7-9355F145D957}" type="datetimeFigureOut">
              <a:rPr lang="zh-CN" altLang="en-US" smtClean="0"/>
              <a:t>2022/3/31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9CD3BC-9DDC-42B6-8957-4E7C37542D8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F628B8BE-CC44-4E1E-9CD4-19C807C12D79}" type="datetimeFigureOut">
              <a:rPr lang="zh-CN" altLang="en-US" smtClean="0"/>
              <a:t>2022/3/31</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ACE53C50-6E35-440D-9190-685F0CD60CA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AF86016-F6AF-4D82-8DF7-9355F145D957}" type="datetimeFigureOut">
              <a:rPr lang="zh-CN" altLang="en-US" smtClean="0"/>
              <a:t>2022/3/31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9CD3BC-9DDC-42B6-8957-4E7C37542D86}"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AF86016-F6AF-4D82-8DF7-9355F145D957}" type="datetimeFigureOut">
              <a:rPr lang="zh-CN" altLang="en-US" smtClean="0"/>
              <a:t>2022/3/31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CD3BC-9DDC-42B6-8957-4E7C37542D86}"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AF86016-F6AF-4D82-8DF7-9355F145D957}" type="datetimeFigureOut">
              <a:rPr lang="zh-CN" altLang="en-US" smtClean="0"/>
              <a:t>2022/3/31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9CD3BC-9DDC-42B6-8957-4E7C37542D8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endParaRPr lang="zh-CN" altLang="en-US" dirty="0"/>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628B8BE-CC44-4E1E-9CD4-19C807C12D79}" type="datetimeFigureOut">
              <a:rPr lang="zh-CN" altLang="en-US" smtClean="0"/>
              <a:t>2022/3/31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E53C50-6E35-440D-9190-685F0CD60CA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628B8BE-CC44-4E1E-9CD4-19C807C12D79}" type="datetimeFigureOut">
              <a:rPr lang="zh-CN" altLang="en-US" smtClean="0"/>
              <a:t>2022/3/31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E53C50-6E35-440D-9190-685F0CD60CA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628B8BE-CC44-4E1E-9CD4-19C807C12D79}" type="datetimeFigureOut">
              <a:rPr lang="zh-CN" altLang="en-US" smtClean="0"/>
              <a:t>2022/3/31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CE53C50-6E35-440D-9190-685F0CD60CA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28B8BE-CC44-4E1E-9CD4-19C807C12D79}" type="datetimeFigureOut">
              <a:rPr lang="zh-CN" altLang="en-US" smtClean="0"/>
              <a:t>2022/3/31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CE53C50-6E35-440D-9190-685F0CD60CA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28B8BE-CC44-4E1E-9CD4-19C807C12D79}" type="datetimeFigureOut">
              <a:rPr lang="zh-CN" altLang="en-US" smtClean="0"/>
              <a:t>2022/3/31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CE53C50-6E35-440D-9190-685F0CD60CA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28B8BE-CC44-4E1E-9CD4-19C807C12D79}" type="datetimeFigureOut">
              <a:rPr lang="zh-CN" altLang="en-US" smtClean="0"/>
              <a:t>2022/3/31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E53C50-6E35-440D-9190-685F0CD60CA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28B8BE-CC44-4E1E-9CD4-19C807C12D79}" type="datetimeFigureOut">
              <a:rPr lang="zh-CN" altLang="en-US" smtClean="0"/>
              <a:t>2022/3/31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E53C50-6E35-440D-9190-685F0CD60CA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8B8BE-CC44-4E1E-9CD4-19C807C12D79}" type="datetimeFigureOut">
              <a:rPr lang="zh-CN" altLang="en-US" smtClean="0"/>
              <a:t>2022/3/31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53C50-6E35-440D-9190-685F0CD60CAF}" type="slidenum">
              <a:rPr lang="zh-CN" altLang="en-US" smtClean="0"/>
              <a:t>‹#›</a:t>
            </a:fld>
            <a:endParaRPr lang="zh-CN" altLang="en-US"/>
          </a:p>
        </p:txBody>
      </p:sp>
      <p:sp>
        <p:nvSpPr>
          <p:cNvPr id="7" name="文本框 6"/>
          <p:cNvSpPr txBox="1"/>
          <p:nvPr userDrawn="1"/>
        </p:nvSpPr>
        <p:spPr>
          <a:xfrm rot="20781263">
            <a:off x="-572755" y="2728403"/>
            <a:ext cx="12191999" cy="1015663"/>
          </a:xfrm>
          <a:prstGeom prst="rect">
            <a:avLst/>
          </a:prstGeom>
          <a:noFill/>
          <a:effectLst>
            <a:softEdge rad="0"/>
          </a:effectLst>
        </p:spPr>
        <p:txBody>
          <a:bodyPr wrap="square" rtlCol="0">
            <a:spAutoFit/>
          </a:bodyPr>
          <a:lstStyle/>
          <a:p>
            <a:pPr algn="ctr"/>
            <a:r>
              <a:rPr lang="zh-CN" altLang="en-US" sz="6000" dirty="0">
                <a:ln w="22225">
                  <a:solidFill>
                    <a:schemeClr val="accent1">
                      <a:lumMod val="75000"/>
                      <a:alpha val="10000"/>
                    </a:schemeClr>
                  </a:solidFill>
                  <a:prstDash val="solid"/>
                </a:ln>
                <a:noFill/>
                <a:latin typeface="华文新魏" panose="02010800040101010101" pitchFamily="2" charset="-122"/>
                <a:ea typeface="华文新魏" panose="02010800040101010101" pitchFamily="2" charset="-122"/>
              </a:rPr>
              <a:t>天坛神经免疫中心</a:t>
            </a:r>
          </a:p>
        </p:txBody>
      </p:sp>
      <p:pic>
        <p:nvPicPr>
          <p:cNvPr id="21" name="图片 20"/>
          <p:cNvPicPr>
            <a:picLocks noChangeAspect="1"/>
          </p:cNvPicPr>
          <p:nvPr userDrawn="1"/>
        </p:nvPicPr>
        <p:blipFill rotWithShape="1">
          <a:blip r:embed="rId13" cstate="print">
            <a:extLst>
              <a:ext uri="{28A0092B-C50C-407E-A947-70E740481C1C}">
                <a14:useLocalDpi xmlns:a14="http://schemas.microsoft.com/office/drawing/2010/main" val="0"/>
              </a:ext>
            </a:extLst>
          </a:blip>
          <a:srcRect r="73799" b="571"/>
          <a:stretch>
            <a:fillRect/>
          </a:stretch>
        </p:blipFill>
        <p:spPr>
          <a:xfrm>
            <a:off x="11313795" y="176530"/>
            <a:ext cx="779145" cy="739140"/>
          </a:xfrm>
          <a:prstGeom prst="rect">
            <a:avLst/>
          </a:prstGeom>
        </p:spPr>
      </p:pic>
      <p:pic>
        <p:nvPicPr>
          <p:cNvPr id="3" name="图片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58275" y="175260"/>
            <a:ext cx="708660" cy="720090"/>
          </a:xfrm>
          <a:prstGeom prst="rect">
            <a:avLst/>
          </a:prstGeom>
        </p:spPr>
      </p:pic>
      <p:pic>
        <p:nvPicPr>
          <p:cNvPr id="11" name="图片 10"/>
          <p:cNvPicPr>
            <a:picLocks noChangeAspect="1"/>
          </p:cNvPicPr>
          <p:nvPr userDrawn="1"/>
        </p:nvPicPr>
        <p:blipFill rotWithShape="1">
          <a:blip r:embed="rId15">
            <a:extLst>
              <a:ext uri="{28A0092B-C50C-407E-A947-70E740481C1C}">
                <a14:useLocalDpi xmlns:a14="http://schemas.microsoft.com/office/drawing/2010/main" val="0"/>
              </a:ext>
            </a:extLst>
          </a:blip>
          <a:srcRect l="1802" t="8467" r="88311" b="-291"/>
          <a:stretch>
            <a:fillRect/>
          </a:stretch>
        </p:blipFill>
        <p:spPr>
          <a:xfrm>
            <a:off x="9848850" y="140970"/>
            <a:ext cx="694055" cy="864235"/>
          </a:xfrm>
          <a:prstGeom prst="rect">
            <a:avLst/>
          </a:prstGeom>
        </p:spPr>
      </p:pic>
      <p:pic>
        <p:nvPicPr>
          <p:cNvPr id="2" name="图片 1" descr="基础与转化logo"/>
          <p:cNvPicPr>
            <a:picLocks noChangeAspect="1"/>
          </p:cNvPicPr>
          <p:nvPr userDrawn="1"/>
        </p:nvPicPr>
        <p:blipFill>
          <a:blip r:embed="rId16"/>
          <a:stretch>
            <a:fillRect/>
          </a:stretch>
        </p:blipFill>
        <p:spPr>
          <a:xfrm>
            <a:off x="10538460" y="156845"/>
            <a:ext cx="775443" cy="75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86016-F6AF-4D82-8DF7-9355F145D957}" type="datetimeFigureOut">
              <a:rPr lang="zh-CN" altLang="en-US" smtClean="0"/>
              <a:t>2022/3/31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CD3BC-9DDC-42B6-8957-4E7C37542D8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683029"/>
            <a:ext cx="9144000" cy="2387600"/>
          </a:xfrm>
        </p:spPr>
        <p:txBody>
          <a:bodyPr/>
          <a:lstStyle/>
          <a:p>
            <a:r>
              <a:rPr lang="zh-CN" altLang="en-US" sz="5400" dirty="0">
                <a:latin typeface="微软雅黑" panose="020B0503020204020204" pitchFamily="34" charset="-122"/>
                <a:ea typeface="微软雅黑" panose="020B0503020204020204" pitchFamily="34" charset="-122"/>
              </a:rPr>
              <a:t>冰冻切片的样本制备</a:t>
            </a:r>
          </a:p>
        </p:txBody>
      </p:sp>
      <p:sp>
        <p:nvSpPr>
          <p:cNvPr id="3" name="副标题 2"/>
          <p:cNvSpPr>
            <a:spLocks noGrp="1"/>
          </p:cNvSpPr>
          <p:nvPr>
            <p:ph type="subTitle" idx="1"/>
          </p:nvPr>
        </p:nvSpPr>
        <p:spPr>
          <a:xfrm>
            <a:off x="1524000" y="5070629"/>
            <a:ext cx="9144000" cy="1655762"/>
          </a:xfrm>
        </p:spPr>
        <p:txBody>
          <a:bodyPr/>
          <a:lstStyle/>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汇报人：李昕頔</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日期：</a:t>
            </a:r>
            <a:r>
              <a:rPr lang="en-US" altLang="zh-CN" dirty="0">
                <a:latin typeface="微软雅黑" panose="020B0503020204020204" pitchFamily="34" charset="-122"/>
                <a:ea typeface="微软雅黑" panose="020B0503020204020204" pitchFamily="34" charset="-122"/>
              </a:rPr>
              <a:t>2022-3-31</a:t>
            </a:r>
            <a:endParaRPr lang="zh-CN" altLang="en-US" dirty="0">
              <a:latin typeface="微软雅黑" panose="020B0503020204020204" pitchFamily="34" charset="-122"/>
              <a:ea typeface="微软雅黑" panose="020B0503020204020204" pitchFamily="34" charset="-122"/>
            </a:endParaRPr>
          </a:p>
        </p:txBody>
      </p:sp>
      <p:pic>
        <p:nvPicPr>
          <p:cNvPr id="4" name="图片 29" descr="18-002-红.jpg"/>
          <p:cNvPicPr preferRelativeResize="0">
            <a:picLocks noChangeAspect="1"/>
          </p:cNvPicPr>
          <p:nvPr/>
        </p:nvPicPr>
        <p:blipFill rotWithShape="1">
          <a:blip r:embed="rId2"/>
          <a:srcRect t="938"/>
          <a:stretch>
            <a:fillRect/>
          </a:stretch>
        </p:blipFill>
        <p:spPr>
          <a:xfrm>
            <a:off x="20" y="10"/>
            <a:ext cx="12191979" cy="4196972"/>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AA722-D7BA-4A59-921D-C94C071BB734}"/>
              </a:ext>
            </a:extLst>
          </p:cNvPr>
          <p:cNvSpPr txBox="1">
            <a:spLocks/>
          </p:cNvSpPr>
          <p:nvPr/>
        </p:nvSpPr>
        <p:spPr>
          <a:xfrm>
            <a:off x="838200" y="365126"/>
            <a:ext cx="10515600" cy="76029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ru-RU" sz="4800" dirty="0">
                <a:ea typeface="华文宋体" charset="-122"/>
              </a:rPr>
              <a:t>冷冻切片</a:t>
            </a:r>
            <a:r>
              <a:rPr lang="zh-CN" altLang="en-US" sz="4800" dirty="0">
                <a:ea typeface="华文宋体" charset="-122"/>
              </a:rPr>
              <a:t>常见问题</a:t>
            </a:r>
            <a:endParaRPr lang="zh-CN" altLang="en-US" sz="4800" dirty="0"/>
          </a:p>
        </p:txBody>
      </p:sp>
      <p:sp>
        <p:nvSpPr>
          <p:cNvPr id="3" name="内容占位符 2">
            <a:extLst>
              <a:ext uri="{FF2B5EF4-FFF2-40B4-BE49-F238E27FC236}">
                <a16:creationId xmlns:a16="http://schemas.microsoft.com/office/drawing/2014/main" id="{BCE6AFA0-CF62-4B2A-8577-CFEA1C7BE93D}"/>
              </a:ext>
            </a:extLst>
          </p:cNvPr>
          <p:cNvSpPr txBox="1">
            <a:spLocks/>
          </p:cNvSpPr>
          <p:nvPr/>
        </p:nvSpPr>
        <p:spPr>
          <a:xfrm>
            <a:off x="838200" y="1825625"/>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zh-CN" altLang="en-US" b="1" dirty="0">
                <a:solidFill>
                  <a:srgbClr val="FF0000"/>
                </a:solidFill>
                <a:latin typeface="Timess New Roman"/>
                <a:ea typeface="仿宋" panose="02010609060101010101" pitchFamily="49" charset="-122"/>
              </a:rPr>
              <a:t>工作温度对制片的影响（冷冻切片的重要环节是温度）</a:t>
            </a:r>
            <a:endParaRPr lang="en-US" altLang="zh-CN" b="1" dirty="0">
              <a:solidFill>
                <a:srgbClr val="FF0000"/>
              </a:solidFill>
              <a:latin typeface="Timess New Roman"/>
              <a:ea typeface="仿宋" panose="02010609060101010101" pitchFamily="49" charset="-122"/>
            </a:endParaRPr>
          </a:p>
          <a:p>
            <a:pPr marL="457200" indent="-457200" algn="l">
              <a:buFont typeface="+mj-lt"/>
              <a:buAutoNum type="arabicPeriod"/>
            </a:pPr>
            <a:r>
              <a:rPr lang="zh-CN" altLang="en-US" b="1" dirty="0">
                <a:latin typeface="Timess New Roman"/>
                <a:ea typeface="仿宋" panose="02010609060101010101" pitchFamily="49" charset="-122"/>
              </a:rPr>
              <a:t>冻头的温度不足：</a:t>
            </a:r>
            <a:r>
              <a:rPr lang="zh-CN" altLang="en-US" dirty="0">
                <a:latin typeface="Timess New Roman"/>
                <a:ea typeface="仿宋" panose="02010609060101010101" pitchFamily="49" charset="-122"/>
              </a:rPr>
              <a:t>冷冻切片时要求冻头的温度保持在</a:t>
            </a:r>
            <a:r>
              <a:rPr lang="en-US" altLang="zh-CN" dirty="0">
                <a:latin typeface="Timess New Roman"/>
                <a:ea typeface="仿宋" panose="02010609060101010101" pitchFamily="49" charset="-122"/>
              </a:rPr>
              <a:t>-25℃</a:t>
            </a:r>
            <a:r>
              <a:rPr lang="zh-CN" altLang="en-US" dirty="0">
                <a:latin typeface="Timess New Roman"/>
                <a:ea typeface="仿宋" panose="02010609060101010101" pitchFamily="49" charset="-122"/>
              </a:rPr>
              <a:t>左右，冻头的温度达不到要求时，组织很快回软，也不能保证切片的完整。</a:t>
            </a:r>
            <a:endParaRPr lang="en-US" altLang="zh-CN" dirty="0">
              <a:latin typeface="Timess New Roman"/>
              <a:ea typeface="仿宋" panose="02010609060101010101" pitchFamily="49" charset="-122"/>
            </a:endParaRPr>
          </a:p>
          <a:p>
            <a:pPr marL="457200" indent="-457200" algn="l">
              <a:buFont typeface="+mj-lt"/>
              <a:buAutoNum type="arabicPeriod"/>
            </a:pPr>
            <a:r>
              <a:rPr lang="zh-CN" altLang="en-US" b="1" dirty="0">
                <a:latin typeface="Timess New Roman"/>
                <a:ea typeface="仿宋" panose="02010609060101010101" pitchFamily="49" charset="-122"/>
              </a:rPr>
              <a:t>冷冻箱体工作温度</a:t>
            </a:r>
            <a:r>
              <a:rPr lang="zh-CN" altLang="en-US" dirty="0">
                <a:latin typeface="Timess New Roman"/>
                <a:ea typeface="仿宋" panose="02010609060101010101" pitchFamily="49" charset="-122"/>
              </a:rPr>
              <a:t>：一般组织设定为</a:t>
            </a:r>
            <a:r>
              <a:rPr lang="en-US" altLang="zh-CN" dirty="0">
                <a:latin typeface="Timess New Roman"/>
                <a:ea typeface="仿宋" panose="02010609060101010101" pitchFamily="49" charset="-122"/>
              </a:rPr>
              <a:t>-18</a:t>
            </a:r>
            <a:r>
              <a:rPr lang="zh-CN" altLang="en-US" dirty="0">
                <a:latin typeface="Timess New Roman"/>
                <a:ea typeface="仿宋" panose="02010609060101010101" pitchFamily="49" charset="-122"/>
              </a:rPr>
              <a:t>～</a:t>
            </a:r>
            <a:r>
              <a:rPr lang="en-US" altLang="zh-CN" dirty="0">
                <a:latin typeface="Timess New Roman"/>
                <a:ea typeface="仿宋" panose="02010609060101010101" pitchFamily="49" charset="-122"/>
              </a:rPr>
              <a:t>-20℃</a:t>
            </a:r>
            <a:r>
              <a:rPr lang="zh-CN" altLang="en-US" dirty="0">
                <a:latin typeface="Timess New Roman"/>
                <a:ea typeface="仿宋" panose="02010609060101010101" pitchFamily="49" charset="-122"/>
              </a:rPr>
              <a:t>。但对一些较特殊的组织标本，温度应适当调整，如脂肪成分较多的组织以</a:t>
            </a:r>
            <a:r>
              <a:rPr lang="en-US" altLang="zh-CN" dirty="0">
                <a:latin typeface="Timess New Roman"/>
                <a:ea typeface="仿宋" panose="02010609060101010101" pitchFamily="49" charset="-122"/>
              </a:rPr>
              <a:t>-30</a:t>
            </a:r>
            <a:r>
              <a:rPr lang="zh-CN" altLang="en-US" dirty="0">
                <a:latin typeface="Timess New Roman"/>
                <a:ea typeface="仿宋" panose="02010609060101010101" pitchFamily="49" charset="-122"/>
              </a:rPr>
              <a:t>～</a:t>
            </a:r>
            <a:r>
              <a:rPr lang="en-US" altLang="zh-CN" dirty="0">
                <a:latin typeface="Timess New Roman"/>
                <a:ea typeface="仿宋" panose="02010609060101010101" pitchFamily="49" charset="-122"/>
              </a:rPr>
              <a:t>-35℃</a:t>
            </a:r>
            <a:r>
              <a:rPr lang="zh-CN" altLang="en-US" dirty="0">
                <a:latin typeface="Timess New Roman"/>
                <a:ea typeface="仿宋" panose="02010609060101010101" pitchFamily="49" charset="-122"/>
              </a:rPr>
              <a:t>为宜；切片时，表面玻璃机器盖子不要打开过大，以免箱体回温过快，影响制片。保持冻箱的温度，做到每次做完冷冻切片应关好冷冻箱的盖子。</a:t>
            </a:r>
          </a:p>
          <a:p>
            <a:pPr marL="457200" indent="-457200" algn="l">
              <a:buFont typeface="+mj-lt"/>
              <a:buAutoNum type="arabicPeriod"/>
            </a:pPr>
            <a:endParaRPr lang="zh-CN" altLang="en-US" dirty="0">
              <a:latin typeface="Timess New Roman"/>
              <a:ea typeface="仿宋" panose="02010609060101010101" pitchFamily="49" charset="-122"/>
            </a:endParaRPr>
          </a:p>
        </p:txBody>
      </p:sp>
    </p:spTree>
    <p:extLst>
      <p:ext uri="{BB962C8B-B14F-4D97-AF65-F5344CB8AC3E}">
        <p14:creationId xmlns:p14="http://schemas.microsoft.com/office/powerpoint/2010/main" val="5467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AA722-D7BA-4A59-921D-C94C071BB734}"/>
              </a:ext>
            </a:extLst>
          </p:cNvPr>
          <p:cNvSpPr txBox="1">
            <a:spLocks/>
          </p:cNvSpPr>
          <p:nvPr/>
        </p:nvSpPr>
        <p:spPr>
          <a:xfrm>
            <a:off x="838200" y="365126"/>
            <a:ext cx="10515600" cy="76029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ru-RU" sz="4800" dirty="0">
                <a:ea typeface="华文宋体" charset="-122"/>
              </a:rPr>
              <a:t>冷冻切片</a:t>
            </a:r>
            <a:r>
              <a:rPr lang="zh-CN" altLang="en-US" sz="4800" dirty="0">
                <a:ea typeface="华文宋体" charset="-122"/>
              </a:rPr>
              <a:t>常见问题</a:t>
            </a:r>
            <a:endParaRPr lang="zh-CN" altLang="en-US" sz="4800" dirty="0"/>
          </a:p>
        </p:txBody>
      </p:sp>
      <p:sp>
        <p:nvSpPr>
          <p:cNvPr id="3" name="内容占位符 2">
            <a:extLst>
              <a:ext uri="{FF2B5EF4-FFF2-40B4-BE49-F238E27FC236}">
                <a16:creationId xmlns:a16="http://schemas.microsoft.com/office/drawing/2014/main" id="{BCE6AFA0-CF62-4B2A-8577-CFEA1C7BE93D}"/>
              </a:ext>
            </a:extLst>
          </p:cNvPr>
          <p:cNvSpPr txBox="1">
            <a:spLocks/>
          </p:cNvSpPr>
          <p:nvPr/>
        </p:nvSpPr>
        <p:spPr>
          <a:xfrm>
            <a:off x="838200" y="1825625"/>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zh-CN" altLang="en-US" b="1" dirty="0">
                <a:solidFill>
                  <a:srgbClr val="FF0000"/>
                </a:solidFill>
                <a:latin typeface="Timess New Roman"/>
                <a:ea typeface="仿宋" panose="02010609060101010101" pitchFamily="49" charset="-122"/>
              </a:rPr>
              <a:t>切片皱缩或卷缩：</a:t>
            </a:r>
            <a:endParaRPr lang="en-US" altLang="zh-CN" b="1" dirty="0">
              <a:solidFill>
                <a:srgbClr val="FF0000"/>
              </a:solidFill>
              <a:latin typeface="Timess New Roman"/>
              <a:ea typeface="仿宋" panose="02010609060101010101" pitchFamily="49" charset="-122"/>
            </a:endParaRPr>
          </a:p>
          <a:p>
            <a:pPr marL="457200" indent="-457200" algn="l">
              <a:buFont typeface="+mj-lt"/>
              <a:buAutoNum type="arabicPeriod"/>
            </a:pPr>
            <a:r>
              <a:rPr lang="zh-CN" altLang="en-US" dirty="0">
                <a:latin typeface="Timess New Roman"/>
                <a:ea typeface="仿宋" panose="02010609060101010101" pitchFamily="49" charset="-122"/>
              </a:rPr>
              <a:t>常见的原因有：①刀锋变钝。② 防卷板粘有异物。③ 防卷板与刀锋的位置不平行、不协调。④ 组织块包埋不完全，缺乏支撑作用。</a:t>
            </a:r>
          </a:p>
          <a:p>
            <a:pPr marL="457200" indent="-457200" algn="l">
              <a:buFont typeface="+mj-lt"/>
              <a:buAutoNum type="arabicPeriod"/>
            </a:pPr>
            <a:r>
              <a:rPr lang="zh-CN" altLang="en-US" dirty="0">
                <a:latin typeface="Timess New Roman"/>
                <a:ea typeface="仿宋" panose="02010609060101010101" pitchFamily="49" charset="-122"/>
              </a:rPr>
              <a:t>预防与处理的方法：</a:t>
            </a:r>
            <a:endParaRPr lang="en-US" altLang="zh-CN" dirty="0">
              <a:latin typeface="Timess New Roman"/>
              <a:ea typeface="仿宋" panose="02010609060101010101" pitchFamily="49" charset="-122"/>
            </a:endParaRPr>
          </a:p>
          <a:p>
            <a:pPr algn="l"/>
            <a:r>
              <a:rPr lang="zh-CN" altLang="en-US" dirty="0">
                <a:latin typeface="Timess New Roman"/>
                <a:ea typeface="仿宋" panose="02010609060101010101" pitchFamily="49" charset="-122"/>
              </a:rPr>
              <a:t>① 注意检查刀具，及时更换刀片。</a:t>
            </a:r>
            <a:endParaRPr lang="en-US" altLang="zh-CN" dirty="0">
              <a:latin typeface="Timess New Roman"/>
              <a:ea typeface="仿宋" panose="02010609060101010101" pitchFamily="49" charset="-122"/>
            </a:endParaRPr>
          </a:p>
          <a:p>
            <a:pPr algn="l"/>
            <a:r>
              <a:rPr lang="zh-CN" altLang="en-US" dirty="0">
                <a:latin typeface="Timess New Roman"/>
                <a:ea typeface="仿宋" panose="02010609060101010101" pitchFamily="49" charset="-122"/>
              </a:rPr>
              <a:t>② 保持防卷板的清洁，每做一例冷冻切片，均应将刀口及防卷板拭擦干净。</a:t>
            </a:r>
            <a:endParaRPr lang="en-US" altLang="zh-CN" dirty="0">
              <a:latin typeface="Timess New Roman"/>
              <a:ea typeface="仿宋" panose="02010609060101010101" pitchFamily="49" charset="-122"/>
            </a:endParaRPr>
          </a:p>
          <a:p>
            <a:pPr algn="l"/>
            <a:r>
              <a:rPr lang="zh-CN" altLang="en-US" dirty="0">
                <a:latin typeface="Timess New Roman"/>
                <a:ea typeface="仿宋" panose="02010609060101010101" pitchFamily="49" charset="-122"/>
              </a:rPr>
              <a:t>③ 调整刀、防卷板的位置，保证两者平行，且防卷板比刀锋前</a:t>
            </a:r>
            <a:r>
              <a:rPr lang="en-US" altLang="zh-CN" dirty="0">
                <a:latin typeface="Timess New Roman"/>
                <a:ea typeface="仿宋" panose="02010609060101010101" pitchFamily="49" charset="-122"/>
              </a:rPr>
              <a:t>0.2㎜</a:t>
            </a:r>
            <a:r>
              <a:rPr lang="zh-CN" altLang="en-US" dirty="0">
                <a:latin typeface="Timess New Roman"/>
                <a:ea typeface="仿宋" panose="02010609060101010101" pitchFamily="49" charset="-122"/>
              </a:rPr>
              <a:t>左右。</a:t>
            </a:r>
            <a:endParaRPr lang="en-US" altLang="zh-CN" dirty="0">
              <a:latin typeface="Timess New Roman"/>
              <a:ea typeface="仿宋" panose="02010609060101010101" pitchFamily="49" charset="-122"/>
            </a:endParaRPr>
          </a:p>
          <a:p>
            <a:pPr algn="l"/>
            <a:r>
              <a:rPr lang="zh-CN" altLang="en-US" dirty="0">
                <a:latin typeface="Timess New Roman"/>
                <a:ea typeface="仿宋" panose="02010609060101010101" pitchFamily="49" charset="-122"/>
              </a:rPr>
              <a:t>④ 包埋组织应完全，没法切片者再滴加包埋胶</a:t>
            </a:r>
            <a:r>
              <a:rPr lang="zh-CN" altLang="en-US" b="1" dirty="0">
                <a:latin typeface="Timess New Roman"/>
                <a:ea typeface="仿宋" panose="02010609060101010101" pitchFamily="49" charset="-122"/>
              </a:rPr>
              <a:t>。</a:t>
            </a:r>
          </a:p>
        </p:txBody>
      </p:sp>
    </p:spTree>
    <p:extLst>
      <p:ext uri="{BB962C8B-B14F-4D97-AF65-F5344CB8AC3E}">
        <p14:creationId xmlns:p14="http://schemas.microsoft.com/office/powerpoint/2010/main" val="196751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AA722-D7BA-4A59-921D-C94C071BB734}"/>
              </a:ext>
            </a:extLst>
          </p:cNvPr>
          <p:cNvSpPr txBox="1">
            <a:spLocks/>
          </p:cNvSpPr>
          <p:nvPr/>
        </p:nvSpPr>
        <p:spPr>
          <a:xfrm>
            <a:off x="838200" y="365126"/>
            <a:ext cx="10515600" cy="76029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ru-RU" sz="4800" dirty="0">
                <a:ea typeface="华文宋体" charset="-122"/>
              </a:rPr>
              <a:t>冷冻切片</a:t>
            </a:r>
            <a:r>
              <a:rPr lang="zh-CN" altLang="en-US" sz="4800" dirty="0">
                <a:ea typeface="华文宋体" charset="-122"/>
              </a:rPr>
              <a:t>常见问题</a:t>
            </a:r>
            <a:endParaRPr lang="zh-CN" altLang="en-US" sz="4800" dirty="0"/>
          </a:p>
        </p:txBody>
      </p:sp>
      <p:sp>
        <p:nvSpPr>
          <p:cNvPr id="3" name="内容占位符 2">
            <a:extLst>
              <a:ext uri="{FF2B5EF4-FFF2-40B4-BE49-F238E27FC236}">
                <a16:creationId xmlns:a16="http://schemas.microsoft.com/office/drawing/2014/main" id="{BCE6AFA0-CF62-4B2A-8577-CFEA1C7BE93D}"/>
              </a:ext>
            </a:extLst>
          </p:cNvPr>
          <p:cNvSpPr txBox="1">
            <a:spLocks/>
          </p:cNvSpPr>
          <p:nvPr/>
        </p:nvSpPr>
        <p:spPr>
          <a:xfrm>
            <a:off x="838200" y="1825625"/>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zh-CN" altLang="en-US" b="1" dirty="0">
                <a:solidFill>
                  <a:srgbClr val="FF0000"/>
                </a:solidFill>
                <a:latin typeface="Timess New Roman"/>
                <a:ea typeface="仿宋" panose="02010609060101010101" pitchFamily="49" charset="-122"/>
              </a:rPr>
              <a:t>切片脱落：</a:t>
            </a:r>
            <a:endParaRPr lang="en-US" altLang="zh-CN" b="1" dirty="0">
              <a:solidFill>
                <a:srgbClr val="FF0000"/>
              </a:solidFill>
              <a:latin typeface="Timess New Roman"/>
              <a:ea typeface="仿宋" panose="02010609060101010101" pitchFamily="49" charset="-122"/>
            </a:endParaRPr>
          </a:p>
          <a:p>
            <a:pPr marL="457200" indent="-457200" algn="l">
              <a:buFont typeface="+mj-lt"/>
              <a:buAutoNum type="arabicPeriod"/>
            </a:pPr>
            <a:r>
              <a:rPr lang="zh-CN" altLang="en-US" dirty="0">
                <a:latin typeface="Timess New Roman"/>
                <a:ea typeface="仿宋" panose="02010609060101010101" pitchFamily="49" charset="-122"/>
              </a:rPr>
              <a:t>冷冻切片是利用温度差（即玻片与组织切片的温度差）将切片粘贴在玻片上，然后进行固定、染色。下面几种情况下可影响切片粘贴的牢固程度，而导致切片脱落：① 组织内含过多的坏死组织。组织细胞坏死崩解后，局部的渗透压升高，吸收水分，切片一经固定，水分逸出，坏死组织失去支撑作用，染色时组织容易脱落。② 载玻片不干净。 ③切片太厚。</a:t>
            </a:r>
            <a:endParaRPr lang="en-US" altLang="zh-CN" dirty="0">
              <a:latin typeface="Timess New Roman"/>
              <a:ea typeface="仿宋" panose="02010609060101010101" pitchFamily="49" charset="-122"/>
            </a:endParaRPr>
          </a:p>
          <a:p>
            <a:pPr marL="457200" indent="-457200" algn="l">
              <a:buFont typeface="+mj-lt"/>
              <a:buAutoNum type="arabicPeriod"/>
            </a:pPr>
            <a:r>
              <a:rPr lang="zh-CN" altLang="en-US" dirty="0">
                <a:latin typeface="Timess New Roman"/>
                <a:ea typeface="仿宋" panose="02010609060101010101" pitchFamily="49" charset="-122"/>
              </a:rPr>
              <a:t>预防及处理方法：避免组织内带有坏死组织，条件允许者重新取材；保持载玻片干净，平时应将玻片盖好，防止灰尘或其它异物的污染。调好切片的厚度，切片厚度以</a:t>
            </a:r>
            <a:r>
              <a:rPr lang="en-US" altLang="zh-CN" dirty="0">
                <a:latin typeface="Timess New Roman"/>
                <a:ea typeface="仿宋" panose="02010609060101010101" pitchFamily="49" charset="-122"/>
              </a:rPr>
              <a:t>8</a:t>
            </a:r>
            <a:r>
              <a:rPr lang="zh-CN" altLang="en-US" dirty="0">
                <a:latin typeface="Timess New Roman"/>
                <a:ea typeface="仿宋" panose="02010609060101010101" pitchFamily="49" charset="-122"/>
              </a:rPr>
              <a:t>～</a:t>
            </a:r>
            <a:r>
              <a:rPr lang="en-US" altLang="zh-CN" dirty="0">
                <a:latin typeface="Timess New Roman"/>
                <a:ea typeface="仿宋" panose="02010609060101010101" pitchFamily="49" charset="-122"/>
              </a:rPr>
              <a:t>10um</a:t>
            </a:r>
            <a:r>
              <a:rPr lang="zh-CN" altLang="en-US" dirty="0">
                <a:latin typeface="Timess New Roman"/>
                <a:ea typeface="仿宋" panose="02010609060101010101" pitchFamily="49" charset="-122"/>
              </a:rPr>
              <a:t>较为合适。</a:t>
            </a:r>
          </a:p>
          <a:p>
            <a:pPr marL="457200" indent="-457200" algn="l">
              <a:buFont typeface="+mj-lt"/>
              <a:buAutoNum type="arabicPeriod"/>
            </a:pPr>
            <a:endParaRPr lang="zh-CN" altLang="en-US" dirty="0">
              <a:latin typeface="Timess New Roman"/>
              <a:ea typeface="仿宋" panose="02010609060101010101" pitchFamily="49" charset="-122"/>
            </a:endParaRPr>
          </a:p>
        </p:txBody>
      </p:sp>
    </p:spTree>
    <p:extLst>
      <p:ext uri="{BB962C8B-B14F-4D97-AF65-F5344CB8AC3E}">
        <p14:creationId xmlns:p14="http://schemas.microsoft.com/office/powerpoint/2010/main" val="271725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AA722-D7BA-4A59-921D-C94C071BB734}"/>
              </a:ext>
            </a:extLst>
          </p:cNvPr>
          <p:cNvSpPr txBox="1">
            <a:spLocks/>
          </p:cNvSpPr>
          <p:nvPr/>
        </p:nvSpPr>
        <p:spPr>
          <a:xfrm>
            <a:off x="838200" y="365126"/>
            <a:ext cx="10515600" cy="76029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ru-RU" sz="4800" dirty="0">
                <a:ea typeface="华文宋体" charset="-122"/>
              </a:rPr>
              <a:t>冷冻切片</a:t>
            </a:r>
            <a:r>
              <a:rPr lang="zh-CN" altLang="en-US" sz="4800" dirty="0">
                <a:ea typeface="华文宋体" charset="-122"/>
              </a:rPr>
              <a:t>常见问题</a:t>
            </a:r>
            <a:endParaRPr lang="zh-CN" altLang="en-US" sz="4800" dirty="0"/>
          </a:p>
        </p:txBody>
      </p:sp>
      <p:sp>
        <p:nvSpPr>
          <p:cNvPr id="3" name="内容占位符 2">
            <a:extLst>
              <a:ext uri="{FF2B5EF4-FFF2-40B4-BE49-F238E27FC236}">
                <a16:creationId xmlns:a16="http://schemas.microsoft.com/office/drawing/2014/main" id="{BCE6AFA0-CF62-4B2A-8577-CFEA1C7BE93D}"/>
              </a:ext>
            </a:extLst>
          </p:cNvPr>
          <p:cNvSpPr txBox="1">
            <a:spLocks/>
          </p:cNvSpPr>
          <p:nvPr/>
        </p:nvSpPr>
        <p:spPr>
          <a:xfrm>
            <a:off x="838200" y="1825625"/>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zh-CN" altLang="en-US" b="1" dirty="0">
                <a:solidFill>
                  <a:srgbClr val="FF0000"/>
                </a:solidFill>
                <a:latin typeface="Timess New Roman"/>
                <a:ea typeface="仿宋" panose="02010609060101010101" pitchFamily="49" charset="-122"/>
              </a:rPr>
              <a:t>切片脱落：</a:t>
            </a:r>
            <a:endParaRPr lang="en-US" altLang="zh-CN" b="1" dirty="0">
              <a:solidFill>
                <a:srgbClr val="FF0000"/>
              </a:solidFill>
              <a:latin typeface="Timess New Roman"/>
              <a:ea typeface="仿宋" panose="02010609060101010101" pitchFamily="49" charset="-122"/>
            </a:endParaRPr>
          </a:p>
          <a:p>
            <a:pPr marL="457200" indent="-457200" algn="l">
              <a:buFont typeface="+mj-lt"/>
              <a:buAutoNum type="arabicPeriod"/>
            </a:pPr>
            <a:r>
              <a:rPr lang="zh-CN" altLang="en-US" dirty="0">
                <a:latin typeface="Timess New Roman"/>
                <a:ea typeface="仿宋" panose="02010609060101010101" pitchFamily="49" charset="-122"/>
              </a:rPr>
              <a:t>冷冻切片是利用温度差（即玻片与组织切片的温度差）将切片粘贴在玻片上，然后进行固定、染色。下面几种情况下可影响切片粘贴的牢固程度，而导致切片脱落：① 组织内含过多的坏死组织。组织细胞坏死崩解后，局部的渗透压升高，吸收水分，切片一经固定，水分逸出，坏死组织失去支撑作用，染色时组织容易脱落。② 载玻片不干净。 ③切片太厚。</a:t>
            </a:r>
            <a:endParaRPr lang="en-US" altLang="zh-CN" dirty="0">
              <a:latin typeface="Timess New Roman"/>
              <a:ea typeface="仿宋" panose="02010609060101010101" pitchFamily="49" charset="-122"/>
            </a:endParaRPr>
          </a:p>
          <a:p>
            <a:pPr marL="457200" indent="-457200" algn="l">
              <a:buFont typeface="+mj-lt"/>
              <a:buAutoNum type="arabicPeriod"/>
            </a:pPr>
            <a:r>
              <a:rPr lang="zh-CN" altLang="en-US" dirty="0">
                <a:latin typeface="Timess New Roman"/>
                <a:ea typeface="仿宋" panose="02010609060101010101" pitchFamily="49" charset="-122"/>
              </a:rPr>
              <a:t>预防及处理方法：避免组织内带有坏死组织，条件允许者重新取材；保持载玻片干净，平时应将玻片盖好，防止灰尘或其它异物的污染。调好切片的厚度，切片厚度以</a:t>
            </a:r>
            <a:r>
              <a:rPr lang="en-US" altLang="zh-CN" dirty="0">
                <a:latin typeface="Timess New Roman"/>
                <a:ea typeface="仿宋" panose="02010609060101010101" pitchFamily="49" charset="-122"/>
              </a:rPr>
              <a:t>8</a:t>
            </a:r>
            <a:r>
              <a:rPr lang="zh-CN" altLang="en-US" dirty="0">
                <a:latin typeface="Timess New Roman"/>
                <a:ea typeface="仿宋" panose="02010609060101010101" pitchFamily="49" charset="-122"/>
              </a:rPr>
              <a:t>～</a:t>
            </a:r>
            <a:r>
              <a:rPr lang="en-US" altLang="zh-CN" dirty="0">
                <a:latin typeface="Timess New Roman"/>
                <a:ea typeface="仿宋" panose="02010609060101010101" pitchFamily="49" charset="-122"/>
              </a:rPr>
              <a:t>10um</a:t>
            </a:r>
            <a:r>
              <a:rPr lang="zh-CN" altLang="en-US" dirty="0">
                <a:latin typeface="Timess New Roman"/>
                <a:ea typeface="仿宋" panose="02010609060101010101" pitchFamily="49" charset="-122"/>
              </a:rPr>
              <a:t>较为合适。</a:t>
            </a:r>
          </a:p>
          <a:p>
            <a:pPr marL="457200" indent="-457200" algn="l">
              <a:buFont typeface="+mj-lt"/>
              <a:buAutoNum type="arabicPeriod"/>
            </a:pPr>
            <a:endParaRPr lang="zh-CN" altLang="en-US" dirty="0">
              <a:latin typeface="Timess New Roman"/>
              <a:ea typeface="仿宋" panose="02010609060101010101" pitchFamily="49" charset="-122"/>
            </a:endParaRPr>
          </a:p>
        </p:txBody>
      </p:sp>
    </p:spTree>
    <p:extLst>
      <p:ext uri="{BB962C8B-B14F-4D97-AF65-F5344CB8AC3E}">
        <p14:creationId xmlns:p14="http://schemas.microsoft.com/office/powerpoint/2010/main" val="73844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AA722-D7BA-4A59-921D-C94C071BB734}"/>
              </a:ext>
            </a:extLst>
          </p:cNvPr>
          <p:cNvSpPr txBox="1">
            <a:spLocks/>
          </p:cNvSpPr>
          <p:nvPr/>
        </p:nvSpPr>
        <p:spPr>
          <a:xfrm>
            <a:off x="838200" y="2546252"/>
            <a:ext cx="10515600" cy="145249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CN" altLang="en-US" sz="7200" dirty="0">
                <a:ea typeface="华文宋体" charset="-122"/>
              </a:rPr>
              <a:t>谢谢</a:t>
            </a:r>
          </a:p>
        </p:txBody>
      </p:sp>
      <p:sp>
        <p:nvSpPr>
          <p:cNvPr id="3" name="内容占位符 2">
            <a:extLst>
              <a:ext uri="{FF2B5EF4-FFF2-40B4-BE49-F238E27FC236}">
                <a16:creationId xmlns:a16="http://schemas.microsoft.com/office/drawing/2014/main" id="{BCE6AFA0-CF62-4B2A-8577-CFEA1C7BE93D}"/>
              </a:ext>
            </a:extLst>
          </p:cNvPr>
          <p:cNvSpPr txBox="1">
            <a:spLocks/>
          </p:cNvSpPr>
          <p:nvPr/>
        </p:nvSpPr>
        <p:spPr>
          <a:xfrm>
            <a:off x="838200" y="1825625"/>
            <a:ext cx="10515600" cy="2479089"/>
          </a:xfrm>
          <a:prstGeom prst="rect">
            <a:avLst/>
          </a:prstGeom>
        </p:spPr>
        <p:txBody>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marL="457200" indent="-457200" algn="l">
              <a:buFont typeface="+mj-lt"/>
              <a:buAutoNum type="arabicPeriod"/>
            </a:pPr>
            <a:endParaRPr lang="zh-CN" altLang="en-US" sz="1400" dirty="0">
              <a:latin typeface="Timess New Roman"/>
              <a:ea typeface="仿宋" panose="02010609060101010101" pitchFamily="49" charset="-122"/>
            </a:endParaRPr>
          </a:p>
        </p:txBody>
      </p:sp>
    </p:spTree>
    <p:extLst>
      <p:ext uri="{BB962C8B-B14F-4D97-AF65-F5344CB8AC3E}">
        <p14:creationId xmlns:p14="http://schemas.microsoft.com/office/powerpoint/2010/main" val="91833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AA722-D7BA-4A59-921D-C94C071BB734}"/>
              </a:ext>
            </a:extLst>
          </p:cNvPr>
          <p:cNvSpPr txBox="1">
            <a:spLocks/>
          </p:cNvSpPr>
          <p:nvPr/>
        </p:nvSpPr>
        <p:spPr>
          <a:xfrm>
            <a:off x="838200" y="365126"/>
            <a:ext cx="10515600" cy="76029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4800" dirty="0">
                <a:ea typeface="华文宋体" charset="-122"/>
              </a:rPr>
              <a:t>目录</a:t>
            </a:r>
            <a:endParaRPr lang="zh-CN" altLang="en-US" sz="4800" dirty="0"/>
          </a:p>
        </p:txBody>
      </p:sp>
      <p:sp>
        <p:nvSpPr>
          <p:cNvPr id="3" name="内容占位符 2">
            <a:extLst>
              <a:ext uri="{FF2B5EF4-FFF2-40B4-BE49-F238E27FC236}">
                <a16:creationId xmlns:a16="http://schemas.microsoft.com/office/drawing/2014/main" id="{BCE6AFA0-CF62-4B2A-8577-CFEA1C7BE93D}"/>
              </a:ext>
            </a:extLst>
          </p:cNvPr>
          <p:cNvSpPr txBox="1">
            <a:spLocks/>
          </p:cNvSpPr>
          <p:nvPr/>
        </p:nvSpPr>
        <p:spPr>
          <a:xfrm>
            <a:off x="838200" y="1825625"/>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zh-CN" altLang="ru-RU" sz="2400" dirty="0">
                <a:ea typeface="华文宋体" charset="-122"/>
              </a:rPr>
              <a:t>冷冻切片</a:t>
            </a:r>
            <a:r>
              <a:rPr lang="zh-CN" altLang="en-US" sz="2400" dirty="0">
                <a:ea typeface="华文宋体" charset="-122"/>
              </a:rPr>
              <a:t>的意义</a:t>
            </a:r>
            <a:endParaRPr lang="en-US" altLang="zh-CN" sz="2400" dirty="0">
              <a:ea typeface="华文宋体" charset="-122"/>
            </a:endParaRPr>
          </a:p>
          <a:p>
            <a:pPr marL="342900" indent="-342900" algn="l">
              <a:buFont typeface="Arial" panose="020B0604020202020204" pitchFamily="34" charset="0"/>
              <a:buChar char="•"/>
            </a:pPr>
            <a:r>
              <a:rPr lang="zh-CN" altLang="ru-RU" sz="2400" dirty="0">
                <a:ea typeface="华文宋体" charset="-122"/>
              </a:rPr>
              <a:t>恒温冷冻切片机的结构与功能</a:t>
            </a:r>
            <a:endParaRPr lang="en-US" altLang="zh-CN" sz="2400" dirty="0">
              <a:ea typeface="华文宋体" charset="-122"/>
            </a:endParaRPr>
          </a:p>
          <a:p>
            <a:pPr marL="342900" indent="-342900" algn="l">
              <a:buFont typeface="Arial" panose="020B0604020202020204" pitchFamily="34" charset="0"/>
              <a:buChar char="•"/>
            </a:pPr>
            <a:r>
              <a:rPr lang="zh-CN" altLang="en-US" sz="2400" dirty="0">
                <a:ea typeface="华文宋体" charset="-122"/>
              </a:rPr>
              <a:t>冷冻切片的制作方法</a:t>
            </a:r>
            <a:endParaRPr lang="en-US" altLang="zh-CN" sz="2400" dirty="0">
              <a:ea typeface="华文宋体" charset="-122"/>
            </a:endParaRPr>
          </a:p>
          <a:p>
            <a:pPr marL="342900" indent="-342900" algn="l">
              <a:buFont typeface="Arial" panose="020B0604020202020204" pitchFamily="34" charset="0"/>
              <a:buChar char="•"/>
            </a:pPr>
            <a:r>
              <a:rPr lang="zh-CN" altLang="ru-RU" sz="2400" dirty="0">
                <a:ea typeface="华文宋体" charset="-122"/>
              </a:rPr>
              <a:t>冷冻切片的</a:t>
            </a:r>
            <a:r>
              <a:rPr lang="zh-CN" altLang="en-US" sz="2400" dirty="0">
                <a:ea typeface="华文宋体" charset="-122"/>
              </a:rPr>
              <a:t>基本</a:t>
            </a:r>
            <a:r>
              <a:rPr lang="zh-CN" altLang="ru-RU" sz="2400" dirty="0">
                <a:ea typeface="华文宋体" charset="-122"/>
              </a:rPr>
              <a:t>标准</a:t>
            </a:r>
            <a:endParaRPr lang="en-US" altLang="zh-CN" sz="2400" dirty="0">
              <a:ea typeface="华文宋体" charset="-122"/>
            </a:endParaRPr>
          </a:p>
          <a:p>
            <a:pPr marL="342900" indent="-342900" algn="l">
              <a:buFont typeface="Arial" panose="020B0604020202020204" pitchFamily="34" charset="0"/>
              <a:buChar char="•"/>
            </a:pPr>
            <a:r>
              <a:rPr lang="zh-CN" altLang="ru-RU" sz="2400" dirty="0">
                <a:ea typeface="华文宋体" charset="-122"/>
              </a:rPr>
              <a:t>冷冻切片机的使用注意事项</a:t>
            </a:r>
            <a:endParaRPr lang="en-US" altLang="zh-CN" sz="2400" dirty="0">
              <a:ea typeface="华文宋体" charset="-122"/>
            </a:endParaRPr>
          </a:p>
          <a:p>
            <a:pPr marL="342900" indent="-342900" algn="l">
              <a:buFont typeface="Arial" panose="020B0604020202020204" pitchFamily="34" charset="0"/>
              <a:buChar char="•"/>
            </a:pPr>
            <a:r>
              <a:rPr lang="zh-CN" altLang="ru-RU" sz="2400" dirty="0">
                <a:ea typeface="华文宋体" charset="-122"/>
              </a:rPr>
              <a:t>冷冻切片</a:t>
            </a:r>
            <a:r>
              <a:rPr lang="zh-CN" altLang="en-US" sz="2400" dirty="0">
                <a:ea typeface="华文宋体" charset="-122"/>
              </a:rPr>
              <a:t>常见问题</a:t>
            </a:r>
            <a:endParaRPr lang="zh-CN" altLang="en-US" sz="2400" dirty="0"/>
          </a:p>
          <a:p>
            <a:pPr marL="342900" indent="-342900" algn="l">
              <a:buFont typeface="Arial" panose="020B0604020202020204" pitchFamily="34" charset="0"/>
              <a:buChar char="•"/>
            </a:pPr>
            <a:endParaRPr lang="zh-CN" altLang="en-US" sz="2400" dirty="0"/>
          </a:p>
          <a:p>
            <a:pPr marL="342900" indent="-342900" algn="l">
              <a:buFont typeface="Arial" panose="020B0604020202020204" pitchFamily="34" charset="0"/>
              <a:buChar char="•"/>
            </a:pPr>
            <a:endParaRPr lang="zh-CN" altLang="en-US" sz="2400" dirty="0"/>
          </a:p>
          <a:p>
            <a:pPr marL="342900" indent="-342900" algn="l">
              <a:buFont typeface="Arial" panose="020B0604020202020204" pitchFamily="34" charset="0"/>
              <a:buChar char="•"/>
            </a:pPr>
            <a:endParaRPr lang="zh-CN" altLang="en-US" sz="2400" dirty="0"/>
          </a:p>
          <a:p>
            <a:pPr marL="342900" indent="-342900" algn="l">
              <a:buFont typeface="Arial" panose="020B0604020202020204" pitchFamily="34" charset="0"/>
              <a:buChar char="•"/>
            </a:pPr>
            <a:endParaRPr lang="zh-CN" altLang="en-US" sz="2400" dirty="0"/>
          </a:p>
          <a:p>
            <a:pPr marL="342900" indent="-342900" algn="l">
              <a:buFont typeface="Arial" panose="020B0604020202020204" pitchFamily="34" charset="0"/>
              <a:buChar char="•"/>
            </a:pPr>
            <a:endParaRPr lang="en-US" altLang="zh-CN" sz="2400" dirty="0">
              <a:ea typeface="华文宋体" charset="-122"/>
            </a:endParaRPr>
          </a:p>
          <a:p>
            <a:pPr marL="342900" indent="-342900" algn="l">
              <a:buFont typeface="Arial" panose="020B0604020202020204" pitchFamily="34" charset="0"/>
              <a:buChar char="•"/>
            </a:pPr>
            <a:endParaRPr lang="zh-CN" altLang="en-US" sz="2400" dirty="0"/>
          </a:p>
        </p:txBody>
      </p:sp>
    </p:spTree>
    <p:extLst>
      <p:ext uri="{BB962C8B-B14F-4D97-AF65-F5344CB8AC3E}">
        <p14:creationId xmlns:p14="http://schemas.microsoft.com/office/powerpoint/2010/main" val="411687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AA722-D7BA-4A59-921D-C94C071BB734}"/>
              </a:ext>
            </a:extLst>
          </p:cNvPr>
          <p:cNvSpPr txBox="1">
            <a:spLocks/>
          </p:cNvSpPr>
          <p:nvPr/>
        </p:nvSpPr>
        <p:spPr>
          <a:xfrm>
            <a:off x="838200" y="365126"/>
            <a:ext cx="10515600" cy="76029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ru-RU" sz="4800" dirty="0">
                <a:ea typeface="华文宋体" charset="-122"/>
              </a:rPr>
              <a:t>冷冻切片</a:t>
            </a:r>
            <a:r>
              <a:rPr lang="zh-CN" altLang="en-US" sz="4800" dirty="0">
                <a:ea typeface="华文宋体" charset="-122"/>
              </a:rPr>
              <a:t>的意义</a:t>
            </a:r>
            <a:endParaRPr lang="zh-CN" altLang="en-US" sz="4800" dirty="0"/>
          </a:p>
        </p:txBody>
      </p:sp>
      <p:sp>
        <p:nvSpPr>
          <p:cNvPr id="3" name="内容占位符 2">
            <a:extLst>
              <a:ext uri="{FF2B5EF4-FFF2-40B4-BE49-F238E27FC236}">
                <a16:creationId xmlns:a16="http://schemas.microsoft.com/office/drawing/2014/main" id="{BCE6AFA0-CF62-4B2A-8577-CFEA1C7BE93D}"/>
              </a:ext>
            </a:extLst>
          </p:cNvPr>
          <p:cNvSpPr txBox="1">
            <a:spLocks/>
          </p:cNvSpPr>
          <p:nvPr/>
        </p:nvSpPr>
        <p:spPr>
          <a:xfrm>
            <a:off x="838200" y="1825625"/>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a:lnSpc>
                <a:spcPct val="100000"/>
              </a:lnSpc>
            </a:pPr>
            <a:r>
              <a:rPr lang="en-US" altLang="zh-CN" dirty="0">
                <a:latin typeface="仿宋" panose="02010609060101010101" pitchFamily="49" charset="-122"/>
                <a:ea typeface="仿宋" panose="02010609060101010101" pitchFamily="49" charset="-122"/>
              </a:rPr>
              <a:t>1.</a:t>
            </a:r>
            <a:r>
              <a:rPr lang="zh-CN" altLang="en-US" dirty="0">
                <a:latin typeface="仿宋" panose="02010609060101010101" pitchFamily="49" charset="-122"/>
                <a:ea typeface="仿宋" panose="02010609060101010101" pitchFamily="49" charset="-122"/>
              </a:rPr>
              <a:t>快速诊断：</a:t>
            </a:r>
            <a:r>
              <a:rPr lang="zh-CN" altLang="en-US" dirty="0">
                <a:solidFill>
                  <a:srgbClr val="FF0000"/>
                </a:solidFill>
                <a:latin typeface="仿宋" panose="02010609060101010101" pitchFamily="49" charset="-122"/>
                <a:ea typeface="仿宋" panose="02010609060101010101" pitchFamily="49" charset="-122"/>
              </a:rPr>
              <a:t>与石蜡切片相比，冷冻切片不需要脱水处理，因此制片速度快，</a:t>
            </a:r>
            <a:r>
              <a:rPr lang="zh-CN" altLang="en-US" dirty="0">
                <a:latin typeface="仿宋" panose="02010609060101010101" pitchFamily="49" charset="-122"/>
                <a:ea typeface="仿宋" panose="02010609060101010101" pitchFamily="49" charset="-122"/>
              </a:rPr>
              <a:t>可称之为</a:t>
            </a:r>
            <a:r>
              <a:rPr lang="zh-CN" altLang="en-US" dirty="0">
                <a:solidFill>
                  <a:srgbClr val="FF0000"/>
                </a:solidFill>
                <a:latin typeface="仿宋" panose="02010609060101010101" pitchFamily="49" charset="-122"/>
                <a:ea typeface="仿宋" panose="02010609060101010101" pitchFamily="49" charset="-122"/>
              </a:rPr>
              <a:t>病理科的急诊工作。</a:t>
            </a:r>
            <a:r>
              <a:rPr lang="zh-CN" altLang="en-US" dirty="0">
                <a:latin typeface="仿宋" panose="02010609060101010101" pitchFamily="49" charset="-122"/>
                <a:ea typeface="仿宋" panose="02010609060101010101" pitchFamily="49" charset="-122"/>
              </a:rPr>
              <a:t>常用于临床手术科室快速组织学诊断，特别是在手术进行当中取出病变组织。</a:t>
            </a:r>
          </a:p>
          <a:p>
            <a:pPr algn="l">
              <a:lnSpc>
                <a:spcPct val="100000"/>
              </a:lnSpc>
            </a:pPr>
            <a:r>
              <a:rPr lang="en-US" altLang="zh-CN" dirty="0">
                <a:latin typeface="仿宋" panose="02010609060101010101" pitchFamily="49" charset="-122"/>
                <a:ea typeface="仿宋" panose="02010609060101010101" pitchFamily="49" charset="-122"/>
              </a:rPr>
              <a:t>2.</a:t>
            </a:r>
            <a:r>
              <a:rPr lang="zh-CN" altLang="en-US" dirty="0">
                <a:latin typeface="仿宋" panose="02010609060101010101" pitchFamily="49" charset="-122"/>
                <a:ea typeface="仿宋" panose="02010609060101010101" pitchFamily="49" charset="-122"/>
              </a:rPr>
              <a:t>显示组织中脂质：用于脂肪组织、神经组织及髓鞘的染色</a:t>
            </a:r>
          </a:p>
          <a:p>
            <a:pPr algn="l">
              <a:lnSpc>
                <a:spcPct val="100000"/>
              </a:lnSpc>
            </a:pPr>
            <a:r>
              <a:rPr lang="en-US" altLang="zh-CN" dirty="0">
                <a:latin typeface="仿宋" panose="02010609060101010101" pitchFamily="49" charset="-122"/>
                <a:ea typeface="仿宋" panose="02010609060101010101" pitchFamily="49" charset="-122"/>
              </a:rPr>
              <a:t>3.</a:t>
            </a:r>
            <a:r>
              <a:rPr lang="zh-CN" altLang="en-US" dirty="0">
                <a:latin typeface="仿宋" panose="02010609060101010101" pitchFamily="49" charset="-122"/>
                <a:ea typeface="仿宋" panose="02010609060101010101" pitchFamily="49" charset="-122"/>
              </a:rPr>
              <a:t>显示酶活性：主要应用于肌肉活检的检查</a:t>
            </a:r>
          </a:p>
          <a:p>
            <a:pPr algn="l">
              <a:lnSpc>
                <a:spcPct val="100000"/>
              </a:lnSpc>
            </a:pPr>
            <a:r>
              <a:rPr lang="en-US" altLang="zh-CN" dirty="0">
                <a:latin typeface="仿宋" panose="02010609060101010101" pitchFamily="49" charset="-122"/>
                <a:ea typeface="仿宋" panose="02010609060101010101" pitchFamily="49" charset="-122"/>
              </a:rPr>
              <a:t>4.</a:t>
            </a:r>
            <a:r>
              <a:rPr lang="zh-CN" altLang="en-US" dirty="0">
                <a:latin typeface="仿宋" panose="02010609060101010101" pitchFamily="49" charset="-122"/>
                <a:ea typeface="仿宋" panose="02010609060101010101" pitchFamily="49" charset="-122"/>
              </a:rPr>
              <a:t>免疫荧光的研究</a:t>
            </a:r>
          </a:p>
        </p:txBody>
      </p:sp>
    </p:spTree>
    <p:extLst>
      <p:ext uri="{BB962C8B-B14F-4D97-AF65-F5344CB8AC3E}">
        <p14:creationId xmlns:p14="http://schemas.microsoft.com/office/powerpoint/2010/main" val="215332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AA722-D7BA-4A59-921D-C94C071BB734}"/>
              </a:ext>
            </a:extLst>
          </p:cNvPr>
          <p:cNvSpPr txBox="1">
            <a:spLocks/>
          </p:cNvSpPr>
          <p:nvPr/>
        </p:nvSpPr>
        <p:spPr>
          <a:xfrm>
            <a:off x="838200" y="365126"/>
            <a:ext cx="10515600" cy="76029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ru-RU" sz="4800" dirty="0">
                <a:ea typeface="华文宋体" charset="-122"/>
              </a:rPr>
              <a:t>恒温冷冻切片机的结构与功能</a:t>
            </a:r>
            <a:endParaRPr lang="zh-CN" altLang="en-US" sz="4800" dirty="0"/>
          </a:p>
        </p:txBody>
      </p:sp>
      <p:sp>
        <p:nvSpPr>
          <p:cNvPr id="3" name="内容占位符 2">
            <a:extLst>
              <a:ext uri="{FF2B5EF4-FFF2-40B4-BE49-F238E27FC236}">
                <a16:creationId xmlns:a16="http://schemas.microsoft.com/office/drawing/2014/main" id="{BCE6AFA0-CF62-4B2A-8577-CFEA1C7BE93D}"/>
              </a:ext>
            </a:extLst>
          </p:cNvPr>
          <p:cNvSpPr txBox="1">
            <a:spLocks/>
          </p:cNvSpPr>
          <p:nvPr/>
        </p:nvSpPr>
        <p:spPr>
          <a:xfrm>
            <a:off x="838200" y="1825625"/>
            <a:ext cx="6026834" cy="4351338"/>
          </a:xfrm>
          <a:prstGeom prst="rect">
            <a:avLst/>
          </a:prstGeom>
        </p:spPr>
        <p:txBody>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a:r>
              <a:rPr lang="en-US" altLang="zh-CN" dirty="0">
                <a:latin typeface="仿宋" panose="02010609060101010101" pitchFamily="49" charset="-122"/>
                <a:ea typeface="仿宋" panose="02010609060101010101" pitchFamily="49" charset="-122"/>
              </a:rPr>
              <a:t>1.</a:t>
            </a:r>
            <a:r>
              <a:rPr lang="zh-CN" altLang="en-US" dirty="0">
                <a:latin typeface="仿宋" panose="02010609060101010101" pitchFamily="49" charset="-122"/>
                <a:ea typeface="仿宋" panose="02010609060101010101" pitchFamily="49" charset="-122"/>
              </a:rPr>
              <a:t>结构：恒温冷冻切片机主要由</a:t>
            </a:r>
            <a:r>
              <a:rPr lang="zh-CN" altLang="en-US" dirty="0">
                <a:solidFill>
                  <a:srgbClr val="FF0000"/>
                </a:solidFill>
                <a:latin typeface="仿宋" panose="02010609060101010101" pitchFamily="49" charset="-122"/>
                <a:ea typeface="仿宋" panose="02010609060101010101" pitchFamily="49" charset="-122"/>
              </a:rPr>
              <a:t>冷箱体</a:t>
            </a:r>
            <a:r>
              <a:rPr lang="zh-CN" altLang="en-US" dirty="0">
                <a:latin typeface="仿宋" panose="02010609060101010101" pitchFamily="49" charset="-122"/>
                <a:ea typeface="仿宋" panose="02010609060101010101" pitchFamily="49" charset="-122"/>
              </a:rPr>
              <a:t>及</a:t>
            </a:r>
            <a:r>
              <a:rPr lang="zh-CN" altLang="en-US" dirty="0">
                <a:solidFill>
                  <a:srgbClr val="FF0000"/>
                </a:solidFill>
                <a:latin typeface="仿宋" panose="02010609060101010101" pitchFamily="49" charset="-122"/>
                <a:ea typeface="仿宋" panose="02010609060101010101" pitchFamily="49" charset="-122"/>
              </a:rPr>
              <a:t>切片机</a:t>
            </a:r>
            <a:r>
              <a:rPr lang="zh-CN" altLang="en-US" dirty="0">
                <a:latin typeface="仿宋" panose="02010609060101010101" pitchFamily="49" charset="-122"/>
                <a:ea typeface="仿宋" panose="02010609060101010101" pitchFamily="49" charset="-122"/>
              </a:rPr>
              <a:t>构成，具有快速双重制冷、自动除霜、自动消毒等功能。</a:t>
            </a:r>
          </a:p>
          <a:p>
            <a:pPr algn="l"/>
            <a:r>
              <a:rPr lang="en-US" altLang="zh-CN" dirty="0">
                <a:latin typeface="仿宋" panose="02010609060101010101" pitchFamily="49" charset="-122"/>
                <a:ea typeface="仿宋" panose="02010609060101010101" pitchFamily="49" charset="-122"/>
              </a:rPr>
              <a:t>2.</a:t>
            </a:r>
            <a:r>
              <a:rPr lang="zh-CN" altLang="en-US" dirty="0">
                <a:latin typeface="仿宋" panose="02010609060101010101" pitchFamily="49" charset="-122"/>
                <a:ea typeface="仿宋" panose="02010609060101010101" pitchFamily="49" charset="-122"/>
              </a:rPr>
              <a:t>功能：利用物理降温的方法将新鲜组织标本冷冻使其产生一定的硬度进行切片。</a:t>
            </a:r>
          </a:p>
        </p:txBody>
      </p:sp>
      <p:pic>
        <p:nvPicPr>
          <p:cNvPr id="5" name="图片 4">
            <a:extLst>
              <a:ext uri="{FF2B5EF4-FFF2-40B4-BE49-F238E27FC236}">
                <a16:creationId xmlns:a16="http://schemas.microsoft.com/office/drawing/2014/main" id="{335EC576-1C0C-45F3-A4F3-306091B25F5D}"/>
              </a:ext>
            </a:extLst>
          </p:cNvPr>
          <p:cNvPicPr>
            <a:picLocks noChangeAspect="1"/>
          </p:cNvPicPr>
          <p:nvPr/>
        </p:nvPicPr>
        <p:blipFill>
          <a:blip r:embed="rId2"/>
          <a:stretch>
            <a:fillRect/>
          </a:stretch>
        </p:blipFill>
        <p:spPr>
          <a:xfrm>
            <a:off x="7263604" y="1549726"/>
            <a:ext cx="4328174" cy="4943148"/>
          </a:xfrm>
          <a:prstGeom prst="rect">
            <a:avLst/>
          </a:prstGeom>
        </p:spPr>
      </p:pic>
    </p:spTree>
    <p:extLst>
      <p:ext uri="{BB962C8B-B14F-4D97-AF65-F5344CB8AC3E}">
        <p14:creationId xmlns:p14="http://schemas.microsoft.com/office/powerpoint/2010/main" val="3500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AA722-D7BA-4A59-921D-C94C071BB734}"/>
              </a:ext>
            </a:extLst>
          </p:cNvPr>
          <p:cNvSpPr txBox="1">
            <a:spLocks/>
          </p:cNvSpPr>
          <p:nvPr/>
        </p:nvSpPr>
        <p:spPr>
          <a:xfrm>
            <a:off x="838200" y="365126"/>
            <a:ext cx="10515600" cy="76029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4800" dirty="0">
                <a:ea typeface="华文宋体" charset="-122"/>
              </a:rPr>
              <a:t>冷冻切片的制作方法</a:t>
            </a:r>
            <a:endParaRPr lang="zh-CN" altLang="en-US" sz="4800" dirty="0"/>
          </a:p>
        </p:txBody>
      </p:sp>
      <p:sp>
        <p:nvSpPr>
          <p:cNvPr id="3" name="内容占位符 2">
            <a:extLst>
              <a:ext uri="{FF2B5EF4-FFF2-40B4-BE49-F238E27FC236}">
                <a16:creationId xmlns:a16="http://schemas.microsoft.com/office/drawing/2014/main" id="{BCE6AFA0-CF62-4B2A-8577-CFEA1C7BE93D}"/>
              </a:ext>
            </a:extLst>
          </p:cNvPr>
          <p:cNvSpPr txBox="1">
            <a:spLocks/>
          </p:cNvSpPr>
          <p:nvPr/>
        </p:nvSpPr>
        <p:spPr>
          <a:xfrm>
            <a:off x="838200" y="1825625"/>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a:r>
              <a:rPr lang="en-US" altLang="zh-CN" dirty="0">
                <a:latin typeface="Timess New Roman"/>
                <a:ea typeface="仿宋" panose="02010609060101010101" pitchFamily="49" charset="-122"/>
              </a:rPr>
              <a:t>1.</a:t>
            </a:r>
            <a:r>
              <a:rPr lang="zh-CN" altLang="en-US" dirty="0">
                <a:latin typeface="Timess New Roman"/>
                <a:ea typeface="仿宋" panose="02010609060101010101" pitchFamily="49" charset="-122"/>
              </a:rPr>
              <a:t>冷冻前将恒温冷冻切片机的</a:t>
            </a:r>
            <a:r>
              <a:rPr lang="zh-CN" altLang="en-US" dirty="0">
                <a:solidFill>
                  <a:srgbClr val="FF0000"/>
                </a:solidFill>
                <a:latin typeface="Timess New Roman"/>
                <a:ea typeface="仿宋" panose="02010609060101010101" pitchFamily="49" charset="-122"/>
              </a:rPr>
              <a:t>速冻头温度和箱内温度</a:t>
            </a:r>
            <a:r>
              <a:rPr lang="zh-CN" altLang="en-US" dirty="0">
                <a:latin typeface="Timess New Roman"/>
                <a:ea typeface="仿宋" panose="02010609060101010101" pitchFamily="49" charset="-122"/>
              </a:rPr>
              <a:t>调整到适宜的切片温度，一般情况下为</a:t>
            </a:r>
            <a:r>
              <a:rPr lang="en-US" altLang="zh-CN" dirty="0">
                <a:latin typeface="Timess New Roman"/>
                <a:ea typeface="仿宋" panose="02010609060101010101" pitchFamily="49" charset="-122"/>
              </a:rPr>
              <a:t>-25~-18℃</a:t>
            </a:r>
            <a:r>
              <a:rPr lang="zh-CN" altLang="en-US" dirty="0">
                <a:latin typeface="Timess New Roman"/>
                <a:ea typeface="仿宋" panose="02010609060101010101" pitchFamily="49" charset="-122"/>
              </a:rPr>
              <a:t>。</a:t>
            </a:r>
          </a:p>
          <a:p>
            <a:pPr algn="l">
              <a:lnSpc>
                <a:spcPct val="100000"/>
              </a:lnSpc>
            </a:pPr>
            <a:r>
              <a:rPr lang="en-US" altLang="zh-CN" dirty="0">
                <a:latin typeface="Timess New Roman"/>
                <a:ea typeface="仿宋" panose="02010609060101010101" pitchFamily="49" charset="-122"/>
              </a:rPr>
              <a:t>2.</a:t>
            </a:r>
            <a:r>
              <a:rPr lang="zh-CN" altLang="en-US" dirty="0">
                <a:latin typeface="Timess New Roman"/>
                <a:ea typeface="仿宋" panose="02010609060101010101" pitchFamily="49" charset="-122"/>
              </a:rPr>
              <a:t>在标本托上涂一层冷冻包埋剂</a:t>
            </a:r>
            <a:r>
              <a:rPr lang="en-US" altLang="zh-CN" dirty="0">
                <a:latin typeface="Timess New Roman"/>
                <a:ea typeface="仿宋" panose="02010609060101010101" pitchFamily="49" charset="-122"/>
              </a:rPr>
              <a:t>OCT</a:t>
            </a:r>
            <a:r>
              <a:rPr lang="zh-CN" altLang="en-US" dirty="0">
                <a:latin typeface="Timess New Roman"/>
                <a:ea typeface="仿宋" panose="02010609060101010101" pitchFamily="49" charset="-122"/>
              </a:rPr>
              <a:t>，</a:t>
            </a:r>
            <a:endParaRPr lang="en-US" altLang="zh-CN" dirty="0">
              <a:latin typeface="Timess New Roman"/>
              <a:ea typeface="仿宋" panose="02010609060101010101" pitchFamily="49" charset="-122"/>
            </a:endParaRPr>
          </a:p>
          <a:p>
            <a:pPr algn="l">
              <a:lnSpc>
                <a:spcPct val="100000"/>
              </a:lnSpc>
              <a:spcBef>
                <a:spcPts val="0"/>
              </a:spcBef>
            </a:pPr>
            <a:r>
              <a:rPr lang="zh-CN" altLang="en-US" dirty="0">
                <a:latin typeface="Timess New Roman"/>
                <a:ea typeface="仿宋" panose="02010609060101010101" pitchFamily="49" charset="-122"/>
              </a:rPr>
              <a:t>然后将</a:t>
            </a:r>
            <a:r>
              <a:rPr lang="en-US" altLang="zh-CN" dirty="0">
                <a:latin typeface="Timess New Roman"/>
                <a:ea typeface="仿宋" panose="02010609060101010101" pitchFamily="49" charset="-122"/>
              </a:rPr>
              <a:t>OCT</a:t>
            </a:r>
            <a:r>
              <a:rPr lang="zh-CN" altLang="en-US" dirty="0">
                <a:latin typeface="Timess New Roman"/>
                <a:ea typeface="仿宋" panose="02010609060101010101" pitchFamily="49" charset="-122"/>
              </a:rPr>
              <a:t>包埋的标本至于标本托上，</a:t>
            </a:r>
            <a:endParaRPr lang="en-US" altLang="zh-CN" dirty="0">
              <a:latin typeface="Timess New Roman"/>
              <a:ea typeface="仿宋" panose="02010609060101010101" pitchFamily="49" charset="-122"/>
            </a:endParaRPr>
          </a:p>
          <a:p>
            <a:pPr algn="l">
              <a:lnSpc>
                <a:spcPct val="100000"/>
              </a:lnSpc>
              <a:spcBef>
                <a:spcPts val="0"/>
              </a:spcBef>
            </a:pPr>
            <a:r>
              <a:rPr lang="zh-CN" altLang="en-US" dirty="0">
                <a:latin typeface="Timess New Roman"/>
                <a:ea typeface="仿宋" panose="02010609060101010101" pitchFamily="49" charset="-122"/>
              </a:rPr>
              <a:t>冷冻固定。</a:t>
            </a:r>
          </a:p>
          <a:p>
            <a:pPr algn="l"/>
            <a:r>
              <a:rPr lang="en-US" altLang="zh-CN" dirty="0">
                <a:latin typeface="Timess New Roman"/>
                <a:ea typeface="仿宋" panose="02010609060101010101" pitchFamily="49" charset="-122"/>
              </a:rPr>
              <a:t>3.</a:t>
            </a:r>
            <a:r>
              <a:rPr lang="zh-CN" altLang="en-US" dirty="0">
                <a:latin typeface="Timess New Roman"/>
                <a:ea typeface="仿宋" panose="02010609060101010101" pitchFamily="49" charset="-122"/>
              </a:rPr>
              <a:t>标本冷冻完成后将标本托固定在切片机的机头上，调整机头的位置使其恰好位于刀片的后方。</a:t>
            </a:r>
            <a:endParaRPr lang="en-US" altLang="zh-CN" dirty="0">
              <a:latin typeface="Timess New Roman"/>
              <a:ea typeface="仿宋" panose="02010609060101010101" pitchFamily="49" charset="-122"/>
            </a:endParaRPr>
          </a:p>
          <a:p>
            <a:pPr algn="l"/>
            <a:r>
              <a:rPr lang="en-US" altLang="zh-CN" dirty="0">
                <a:latin typeface="Timess New Roman"/>
                <a:ea typeface="仿宋" panose="02010609060101010101" pitchFamily="49" charset="-122"/>
              </a:rPr>
              <a:t>4.</a:t>
            </a:r>
            <a:r>
              <a:rPr lang="zh-CN" altLang="en-US" dirty="0">
                <a:solidFill>
                  <a:srgbClr val="FF0000"/>
                </a:solidFill>
                <a:latin typeface="Timess New Roman"/>
                <a:ea typeface="仿宋" panose="02010609060101010101" pitchFamily="49" charset="-122"/>
              </a:rPr>
              <a:t>粗切</a:t>
            </a:r>
            <a:r>
              <a:rPr lang="zh-CN" altLang="en-US" dirty="0">
                <a:latin typeface="Timess New Roman"/>
                <a:ea typeface="仿宋" panose="02010609060101010101" pitchFamily="49" charset="-122"/>
              </a:rPr>
              <a:t>的方式修整标本，直至暴露目标区域，用毛笔清除机头、标本托及刀片上的组织碎屑。</a:t>
            </a:r>
          </a:p>
          <a:p>
            <a:pPr algn="l"/>
            <a:r>
              <a:rPr lang="en-US" altLang="zh-CN" dirty="0">
                <a:latin typeface="Timess New Roman"/>
                <a:ea typeface="仿宋" panose="02010609060101010101" pitchFamily="49" charset="-122"/>
              </a:rPr>
              <a:t>5.</a:t>
            </a:r>
            <a:r>
              <a:rPr lang="zh-CN" altLang="en-US" dirty="0">
                <a:latin typeface="Timess New Roman"/>
                <a:ea typeface="仿宋" panose="02010609060101010101" pitchFamily="49" charset="-122"/>
              </a:rPr>
              <a:t>确认切片的厚度（</a:t>
            </a:r>
            <a:r>
              <a:rPr lang="en-US" altLang="zh-CN" dirty="0">
                <a:latin typeface="Timess New Roman"/>
                <a:ea typeface="仿宋" panose="02010609060101010101" pitchFamily="49" charset="-122"/>
              </a:rPr>
              <a:t>8~10um</a:t>
            </a:r>
            <a:r>
              <a:rPr lang="zh-CN" altLang="en-US" dirty="0">
                <a:latin typeface="Timess New Roman"/>
                <a:ea typeface="仿宋" panose="02010609060101010101" pitchFamily="49" charset="-122"/>
              </a:rPr>
              <a:t>），放下放卷板使其位置恰好与刀片的刀刃完全平行并略突出刀刃。</a:t>
            </a:r>
          </a:p>
        </p:txBody>
      </p:sp>
      <p:pic>
        <p:nvPicPr>
          <p:cNvPr id="5" name="图片 4">
            <a:extLst>
              <a:ext uri="{FF2B5EF4-FFF2-40B4-BE49-F238E27FC236}">
                <a16:creationId xmlns:a16="http://schemas.microsoft.com/office/drawing/2014/main" id="{DA8C53DC-14C8-4250-8598-91BC1FA719CA}"/>
              </a:ext>
            </a:extLst>
          </p:cNvPr>
          <p:cNvPicPr>
            <a:picLocks noChangeAspect="1"/>
          </p:cNvPicPr>
          <p:nvPr/>
        </p:nvPicPr>
        <p:blipFill>
          <a:blip r:embed="rId2"/>
          <a:stretch>
            <a:fillRect/>
          </a:stretch>
        </p:blipFill>
        <p:spPr>
          <a:xfrm>
            <a:off x="6453304" y="2311397"/>
            <a:ext cx="3450352" cy="1391144"/>
          </a:xfrm>
          <a:prstGeom prst="rect">
            <a:avLst/>
          </a:prstGeom>
        </p:spPr>
      </p:pic>
    </p:spTree>
    <p:extLst>
      <p:ext uri="{BB962C8B-B14F-4D97-AF65-F5344CB8AC3E}">
        <p14:creationId xmlns:p14="http://schemas.microsoft.com/office/powerpoint/2010/main" val="128871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AA722-D7BA-4A59-921D-C94C071BB734}"/>
              </a:ext>
            </a:extLst>
          </p:cNvPr>
          <p:cNvSpPr txBox="1">
            <a:spLocks/>
          </p:cNvSpPr>
          <p:nvPr/>
        </p:nvSpPr>
        <p:spPr>
          <a:xfrm>
            <a:off x="838200" y="365126"/>
            <a:ext cx="10515600" cy="76029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4800" dirty="0">
                <a:ea typeface="华文宋体" charset="-122"/>
              </a:rPr>
              <a:t>冷冻切片的制作方法</a:t>
            </a:r>
            <a:endParaRPr lang="zh-CN" altLang="en-US" sz="4800" dirty="0"/>
          </a:p>
        </p:txBody>
      </p:sp>
      <p:sp>
        <p:nvSpPr>
          <p:cNvPr id="3" name="内容占位符 2">
            <a:extLst>
              <a:ext uri="{FF2B5EF4-FFF2-40B4-BE49-F238E27FC236}">
                <a16:creationId xmlns:a16="http://schemas.microsoft.com/office/drawing/2014/main" id="{BCE6AFA0-CF62-4B2A-8577-CFEA1C7BE93D}"/>
              </a:ext>
            </a:extLst>
          </p:cNvPr>
          <p:cNvSpPr txBox="1">
            <a:spLocks/>
          </p:cNvSpPr>
          <p:nvPr/>
        </p:nvSpPr>
        <p:spPr>
          <a:xfrm>
            <a:off x="838200" y="1825625"/>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a:r>
              <a:rPr lang="en-US" altLang="zh-CN" dirty="0">
                <a:latin typeface="Timess New Roman"/>
                <a:ea typeface="仿宋" panose="02010609060101010101" pitchFamily="49" charset="-122"/>
              </a:rPr>
              <a:t>6. </a:t>
            </a:r>
            <a:r>
              <a:rPr lang="zh-CN" altLang="en-US" dirty="0">
                <a:latin typeface="Timess New Roman"/>
                <a:ea typeface="仿宋" panose="02010609060101010101" pitchFamily="49" charset="-122"/>
              </a:rPr>
              <a:t>以转动推轮的方式进行切片，良好的切片将在放卷板下方形成一张完整平坦无褶的薄片，若切片略有弯曲可用小毛笔轻轻展平。</a:t>
            </a:r>
          </a:p>
          <a:p>
            <a:pPr algn="l"/>
            <a:endParaRPr lang="en-US" altLang="zh-CN" dirty="0">
              <a:latin typeface="Timess New Roman"/>
              <a:ea typeface="仿宋" panose="02010609060101010101" pitchFamily="49" charset="-122"/>
            </a:endParaRPr>
          </a:p>
          <a:p>
            <a:pPr algn="l"/>
            <a:endParaRPr lang="en-US" altLang="zh-CN" dirty="0">
              <a:latin typeface="Timess New Roman"/>
              <a:ea typeface="仿宋" panose="02010609060101010101" pitchFamily="49" charset="-122"/>
            </a:endParaRPr>
          </a:p>
          <a:p>
            <a:pPr algn="l"/>
            <a:endParaRPr lang="en-US" altLang="zh-CN" dirty="0">
              <a:latin typeface="Timess New Roman"/>
              <a:ea typeface="仿宋" panose="02010609060101010101" pitchFamily="49" charset="-122"/>
            </a:endParaRPr>
          </a:p>
          <a:p>
            <a:pPr algn="l"/>
            <a:endParaRPr lang="en-US" altLang="zh-CN" dirty="0">
              <a:latin typeface="Timess New Roman"/>
              <a:ea typeface="仿宋" panose="02010609060101010101" pitchFamily="49" charset="-122"/>
            </a:endParaRPr>
          </a:p>
          <a:p>
            <a:pPr algn="l"/>
            <a:endParaRPr lang="en-US" altLang="zh-CN" dirty="0">
              <a:latin typeface="Timess New Roman"/>
              <a:ea typeface="仿宋" panose="02010609060101010101" pitchFamily="49" charset="-122"/>
            </a:endParaRPr>
          </a:p>
          <a:p>
            <a:pPr algn="l"/>
            <a:r>
              <a:rPr lang="en-US" altLang="zh-CN" dirty="0">
                <a:latin typeface="Timess New Roman"/>
                <a:ea typeface="仿宋" panose="02010609060101010101" pitchFamily="49" charset="-122"/>
              </a:rPr>
              <a:t>7. </a:t>
            </a:r>
            <a:r>
              <a:rPr lang="zh-CN" altLang="en-US" dirty="0">
                <a:latin typeface="Timess New Roman"/>
                <a:ea typeface="仿宋" panose="02010609060101010101" pitchFamily="49" charset="-122"/>
              </a:rPr>
              <a:t>打开放卷板，用载玻片平稳的轻压组织，使其平整的吸附到载玻片上。</a:t>
            </a:r>
            <a:endParaRPr lang="en-US" altLang="zh-CN" dirty="0">
              <a:latin typeface="Timess New Roman"/>
              <a:ea typeface="仿宋" panose="02010609060101010101" pitchFamily="49" charset="-122"/>
            </a:endParaRPr>
          </a:p>
          <a:p>
            <a:pPr algn="l"/>
            <a:r>
              <a:rPr lang="en-US" altLang="zh-CN" dirty="0">
                <a:latin typeface="Timess New Roman"/>
                <a:ea typeface="仿宋" panose="02010609060101010101" pitchFamily="49" charset="-122"/>
              </a:rPr>
              <a:t>8. </a:t>
            </a:r>
            <a:r>
              <a:rPr lang="zh-CN" altLang="en-US" dirty="0">
                <a:latin typeface="Timess New Roman"/>
                <a:ea typeface="仿宋" panose="02010609060101010101" pitchFamily="49" charset="-122"/>
              </a:rPr>
              <a:t>若不使用放卷板，用毛笔轻带组织下方的</a:t>
            </a:r>
            <a:r>
              <a:rPr lang="en-US" altLang="zh-CN" dirty="0">
                <a:latin typeface="Timess New Roman"/>
                <a:ea typeface="仿宋" panose="02010609060101010101" pitchFamily="49" charset="-122"/>
              </a:rPr>
              <a:t>OCT</a:t>
            </a:r>
            <a:r>
              <a:rPr lang="zh-CN" altLang="en-US" dirty="0">
                <a:latin typeface="Timess New Roman"/>
                <a:ea typeface="仿宋" panose="02010609060101010101" pitchFamily="49" charset="-122"/>
              </a:rPr>
              <a:t>，随机器的慢慢转动，用毛笔轻轻从上至下展开组织，使其平坦。组织齐全满意时，用毛笔轻轻压住切片的下方，右手拿载玻片轻轻压向组织，使其平整地吸附在载玻片上。</a:t>
            </a:r>
          </a:p>
          <a:p>
            <a:pPr algn="l"/>
            <a:endParaRPr lang="zh-CN" altLang="en-US" dirty="0">
              <a:latin typeface="Timess New Roman"/>
              <a:ea typeface="仿宋" panose="02010609060101010101" pitchFamily="49" charset="-122"/>
            </a:endParaRPr>
          </a:p>
          <a:p>
            <a:pPr algn="l"/>
            <a:endParaRPr lang="zh-CN" altLang="en-US" dirty="0">
              <a:latin typeface="Timess New Roman"/>
              <a:ea typeface="仿宋" panose="02010609060101010101" pitchFamily="49" charset="-122"/>
            </a:endParaRPr>
          </a:p>
        </p:txBody>
      </p:sp>
      <p:pic>
        <p:nvPicPr>
          <p:cNvPr id="5" name="图片 4">
            <a:extLst>
              <a:ext uri="{FF2B5EF4-FFF2-40B4-BE49-F238E27FC236}">
                <a16:creationId xmlns:a16="http://schemas.microsoft.com/office/drawing/2014/main" id="{0E48DC6A-9596-4467-9524-C7D3EF9EF1A1}"/>
              </a:ext>
            </a:extLst>
          </p:cNvPr>
          <p:cNvPicPr>
            <a:picLocks noChangeAspect="1"/>
          </p:cNvPicPr>
          <p:nvPr/>
        </p:nvPicPr>
        <p:blipFill rotWithShape="1">
          <a:blip r:embed="rId2"/>
          <a:srcRect l="6020" t="6020"/>
          <a:stretch/>
        </p:blipFill>
        <p:spPr>
          <a:xfrm>
            <a:off x="3657600" y="2582865"/>
            <a:ext cx="3953021" cy="2208724"/>
          </a:xfrm>
          <a:prstGeom prst="rect">
            <a:avLst/>
          </a:prstGeom>
        </p:spPr>
      </p:pic>
    </p:spTree>
    <p:extLst>
      <p:ext uri="{BB962C8B-B14F-4D97-AF65-F5344CB8AC3E}">
        <p14:creationId xmlns:p14="http://schemas.microsoft.com/office/powerpoint/2010/main" val="307027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AA722-D7BA-4A59-921D-C94C071BB734}"/>
              </a:ext>
            </a:extLst>
          </p:cNvPr>
          <p:cNvSpPr txBox="1">
            <a:spLocks/>
          </p:cNvSpPr>
          <p:nvPr/>
        </p:nvSpPr>
        <p:spPr>
          <a:xfrm>
            <a:off x="838200" y="365126"/>
            <a:ext cx="10515600" cy="76029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ru-RU" sz="4800" dirty="0">
                <a:ea typeface="华文宋体" charset="-122"/>
              </a:rPr>
              <a:t>冷冻切片的</a:t>
            </a:r>
            <a:r>
              <a:rPr lang="zh-CN" altLang="en-US" sz="4800" dirty="0">
                <a:ea typeface="华文宋体" charset="-122"/>
              </a:rPr>
              <a:t>基本</a:t>
            </a:r>
            <a:r>
              <a:rPr lang="zh-CN" altLang="ru-RU" sz="4800" dirty="0">
                <a:ea typeface="华文宋体" charset="-122"/>
              </a:rPr>
              <a:t>标准</a:t>
            </a:r>
            <a:endParaRPr lang="zh-CN" altLang="en-US" sz="4800" dirty="0"/>
          </a:p>
        </p:txBody>
      </p:sp>
      <p:sp>
        <p:nvSpPr>
          <p:cNvPr id="3" name="内容占位符 2">
            <a:extLst>
              <a:ext uri="{FF2B5EF4-FFF2-40B4-BE49-F238E27FC236}">
                <a16:creationId xmlns:a16="http://schemas.microsoft.com/office/drawing/2014/main" id="{BCE6AFA0-CF62-4B2A-8577-CFEA1C7BE93D}"/>
              </a:ext>
            </a:extLst>
          </p:cNvPr>
          <p:cNvSpPr txBox="1">
            <a:spLocks/>
          </p:cNvSpPr>
          <p:nvPr/>
        </p:nvSpPr>
        <p:spPr>
          <a:xfrm>
            <a:off x="838200" y="1825625"/>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a:r>
              <a:rPr lang="en-US" altLang="zh-CN" dirty="0">
                <a:solidFill>
                  <a:srgbClr val="FF0000"/>
                </a:solidFill>
                <a:latin typeface="Timess New Roman"/>
                <a:ea typeface="仿宋" panose="02010609060101010101" pitchFamily="49" charset="-122"/>
              </a:rPr>
              <a:t>1.</a:t>
            </a:r>
            <a:r>
              <a:rPr lang="zh-CN" altLang="en-US" dirty="0">
                <a:solidFill>
                  <a:srgbClr val="FF0000"/>
                </a:solidFill>
                <a:latin typeface="Timess New Roman"/>
                <a:ea typeface="仿宋" panose="02010609060101010101" pitchFamily="49" charset="-122"/>
              </a:rPr>
              <a:t>切片完整</a:t>
            </a:r>
          </a:p>
          <a:p>
            <a:pPr algn="l"/>
            <a:r>
              <a:rPr lang="en-US" altLang="zh-CN" dirty="0">
                <a:solidFill>
                  <a:srgbClr val="FF0000"/>
                </a:solidFill>
                <a:latin typeface="Timess New Roman"/>
                <a:ea typeface="仿宋" panose="02010609060101010101" pitchFamily="49" charset="-122"/>
              </a:rPr>
              <a:t>2.</a:t>
            </a:r>
            <a:r>
              <a:rPr lang="zh-CN" altLang="en-US" dirty="0">
                <a:solidFill>
                  <a:srgbClr val="FF0000"/>
                </a:solidFill>
                <a:latin typeface="Timess New Roman"/>
                <a:ea typeface="仿宋" panose="02010609060101010101" pitchFamily="49" charset="-122"/>
              </a:rPr>
              <a:t>厚薄均匀</a:t>
            </a:r>
          </a:p>
          <a:p>
            <a:pPr algn="l"/>
            <a:r>
              <a:rPr lang="en-US" altLang="zh-CN" dirty="0">
                <a:solidFill>
                  <a:srgbClr val="FF0000"/>
                </a:solidFill>
                <a:latin typeface="Timess New Roman"/>
                <a:ea typeface="仿宋" panose="02010609060101010101" pitchFamily="49" charset="-122"/>
              </a:rPr>
              <a:t>3.</a:t>
            </a:r>
            <a:r>
              <a:rPr lang="zh-CN" altLang="en-US" dirty="0">
                <a:solidFill>
                  <a:srgbClr val="FF0000"/>
                </a:solidFill>
                <a:latin typeface="Timess New Roman"/>
                <a:ea typeface="仿宋" panose="02010609060101010101" pitchFamily="49" charset="-122"/>
              </a:rPr>
              <a:t>无褶无刀痕</a:t>
            </a:r>
          </a:p>
          <a:p>
            <a:pPr algn="l"/>
            <a:r>
              <a:rPr lang="en-US" altLang="zh-CN" dirty="0">
                <a:solidFill>
                  <a:srgbClr val="FF0000"/>
                </a:solidFill>
                <a:latin typeface="Timess New Roman"/>
                <a:ea typeface="仿宋" panose="02010609060101010101" pitchFamily="49" charset="-122"/>
              </a:rPr>
              <a:t>4.</a:t>
            </a:r>
            <a:r>
              <a:rPr lang="zh-CN" altLang="en-US" dirty="0">
                <a:solidFill>
                  <a:srgbClr val="FF0000"/>
                </a:solidFill>
                <a:latin typeface="Timess New Roman"/>
                <a:ea typeface="仿宋" panose="02010609060101010101" pitchFamily="49" charset="-122"/>
              </a:rPr>
              <a:t>核质分明，染色适度</a:t>
            </a:r>
          </a:p>
          <a:p>
            <a:pPr algn="l"/>
            <a:r>
              <a:rPr lang="en-US" altLang="zh-CN" dirty="0">
                <a:solidFill>
                  <a:srgbClr val="FF0000"/>
                </a:solidFill>
                <a:latin typeface="Timess New Roman"/>
                <a:ea typeface="仿宋" panose="02010609060101010101" pitchFamily="49" charset="-122"/>
              </a:rPr>
              <a:t>5.</a:t>
            </a:r>
            <a:r>
              <a:rPr lang="zh-CN" altLang="en-US" dirty="0">
                <a:solidFill>
                  <a:srgbClr val="FF0000"/>
                </a:solidFill>
                <a:latin typeface="Timess New Roman"/>
                <a:ea typeface="仿宋" panose="02010609060101010101" pitchFamily="49" charset="-122"/>
              </a:rPr>
              <a:t>组织结构清晰</a:t>
            </a:r>
          </a:p>
          <a:p>
            <a:pPr algn="l"/>
            <a:endParaRPr lang="zh-CN" altLang="en-US" dirty="0">
              <a:latin typeface="Timess New Roman"/>
              <a:ea typeface="仿宋" panose="02010609060101010101" pitchFamily="49" charset="-122"/>
            </a:endParaRPr>
          </a:p>
        </p:txBody>
      </p:sp>
    </p:spTree>
    <p:extLst>
      <p:ext uri="{BB962C8B-B14F-4D97-AF65-F5344CB8AC3E}">
        <p14:creationId xmlns:p14="http://schemas.microsoft.com/office/powerpoint/2010/main" val="59318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AA722-D7BA-4A59-921D-C94C071BB734}"/>
              </a:ext>
            </a:extLst>
          </p:cNvPr>
          <p:cNvSpPr txBox="1">
            <a:spLocks/>
          </p:cNvSpPr>
          <p:nvPr/>
        </p:nvSpPr>
        <p:spPr>
          <a:xfrm>
            <a:off x="838200" y="365126"/>
            <a:ext cx="10515600" cy="76029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ru-RU" sz="4800" dirty="0">
                <a:ea typeface="华文宋体" charset="-122"/>
              </a:rPr>
              <a:t>冷冻切片机的使用注意事项</a:t>
            </a:r>
            <a:endParaRPr lang="zh-CN" altLang="en-US" sz="4800" dirty="0"/>
          </a:p>
        </p:txBody>
      </p:sp>
      <p:sp>
        <p:nvSpPr>
          <p:cNvPr id="3" name="内容占位符 2">
            <a:extLst>
              <a:ext uri="{FF2B5EF4-FFF2-40B4-BE49-F238E27FC236}">
                <a16:creationId xmlns:a16="http://schemas.microsoft.com/office/drawing/2014/main" id="{BCE6AFA0-CF62-4B2A-8577-CFEA1C7BE93D}"/>
              </a:ext>
            </a:extLst>
          </p:cNvPr>
          <p:cNvSpPr txBox="1">
            <a:spLocks/>
          </p:cNvSpPr>
          <p:nvPr/>
        </p:nvSpPr>
        <p:spPr>
          <a:xfrm>
            <a:off x="838200" y="1825625"/>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algn="l"/>
            <a:r>
              <a:rPr lang="zh-CN" altLang="en-US" dirty="0">
                <a:latin typeface="Timess New Roman"/>
                <a:ea typeface="仿宋" panose="02010609060101010101" pitchFamily="49" charset="-122"/>
              </a:rPr>
              <a:t>切片前</a:t>
            </a:r>
            <a:r>
              <a:rPr lang="zh-CN" altLang="en-US" dirty="0">
                <a:latin typeface="Timess New Roman"/>
                <a:ea typeface="仿宋" panose="02010609060101010101" pitchFamily="49" charset="-122"/>
                <a:sym typeface="Wingdings" panose="05000000000000000000" pitchFamily="2" charset="2"/>
              </a:rPr>
              <a:t>：</a:t>
            </a:r>
            <a:endParaRPr lang="en-US" altLang="zh-CN" dirty="0">
              <a:latin typeface="Timess New Roman"/>
              <a:ea typeface="仿宋" panose="02010609060101010101" pitchFamily="49" charset="-122"/>
              <a:sym typeface="Wingdings" panose="05000000000000000000" pitchFamily="2" charset="2"/>
            </a:endParaRPr>
          </a:p>
          <a:p>
            <a:pPr algn="l"/>
            <a:r>
              <a:rPr lang="zh-CN" altLang="en-US" dirty="0">
                <a:latin typeface="Timess New Roman"/>
                <a:ea typeface="仿宋" panose="02010609060101010101" pitchFamily="49" charset="-122"/>
                <a:sym typeface="Wingdings" panose="05000000000000000000" pitchFamily="2" charset="2"/>
              </a:rPr>
              <a:t>（</a:t>
            </a:r>
            <a:r>
              <a:rPr lang="en-US" altLang="zh-CN" dirty="0">
                <a:latin typeface="Timess New Roman"/>
                <a:ea typeface="仿宋" panose="02010609060101010101" pitchFamily="49" charset="-122"/>
                <a:sym typeface="Wingdings" panose="05000000000000000000" pitchFamily="2" charset="2"/>
              </a:rPr>
              <a:t>1</a:t>
            </a:r>
            <a:r>
              <a:rPr lang="zh-CN" altLang="en-US" dirty="0">
                <a:latin typeface="Timess New Roman"/>
                <a:ea typeface="仿宋" panose="02010609060101010101" pitchFamily="49" charset="-122"/>
                <a:sym typeface="Wingdings" panose="05000000000000000000" pitchFamily="2" charset="2"/>
              </a:rPr>
              <a:t>）提前降低速冻头温度</a:t>
            </a:r>
            <a:endParaRPr lang="en-US" altLang="zh-CN" dirty="0">
              <a:latin typeface="Timess New Roman"/>
              <a:ea typeface="仿宋" panose="02010609060101010101" pitchFamily="49" charset="-122"/>
              <a:sym typeface="Wingdings" panose="05000000000000000000" pitchFamily="2" charset="2"/>
            </a:endParaRPr>
          </a:p>
          <a:p>
            <a:pPr algn="l"/>
            <a:r>
              <a:rPr lang="zh-CN" altLang="en-US" dirty="0">
                <a:latin typeface="Timess New Roman"/>
                <a:ea typeface="仿宋" panose="02010609060101010101" pitchFamily="49" charset="-122"/>
                <a:sym typeface="Wingdings" panose="05000000000000000000" pitchFamily="2" charset="2"/>
              </a:rPr>
              <a:t>（</a:t>
            </a:r>
            <a:r>
              <a:rPr lang="en-US" altLang="zh-CN" dirty="0">
                <a:latin typeface="Timess New Roman"/>
                <a:ea typeface="仿宋" panose="02010609060101010101" pitchFamily="49" charset="-122"/>
                <a:sym typeface="Wingdings" panose="05000000000000000000" pitchFamily="2" charset="2"/>
              </a:rPr>
              <a:t>2</a:t>
            </a:r>
            <a:r>
              <a:rPr lang="zh-CN" altLang="en-US" dirty="0">
                <a:latin typeface="Timess New Roman"/>
                <a:ea typeface="仿宋" panose="02010609060101010101" pitchFamily="49" charset="-122"/>
                <a:sym typeface="Wingdings" panose="05000000000000000000" pitchFamily="2" charset="2"/>
              </a:rPr>
              <a:t>）提前复温</a:t>
            </a:r>
            <a:r>
              <a:rPr lang="en-US" altLang="zh-CN" dirty="0">
                <a:latin typeface="Timess New Roman"/>
                <a:ea typeface="仿宋" panose="02010609060101010101" pitchFamily="49" charset="-122"/>
                <a:sym typeface="Wingdings" panose="05000000000000000000" pitchFamily="2" charset="2"/>
              </a:rPr>
              <a:t>-80</a:t>
            </a:r>
            <a:r>
              <a:rPr lang="zh-CN" altLang="en-US" dirty="0">
                <a:latin typeface="Timess New Roman"/>
                <a:ea typeface="仿宋" panose="02010609060101010101" pitchFamily="49" charset="-122"/>
                <a:sym typeface="Wingdings" panose="05000000000000000000" pitchFamily="2" charset="2"/>
              </a:rPr>
              <a:t>℃标本</a:t>
            </a:r>
            <a:endParaRPr lang="en-US" altLang="zh-CN" dirty="0">
              <a:latin typeface="Timess New Roman"/>
              <a:ea typeface="仿宋" panose="02010609060101010101" pitchFamily="49" charset="-122"/>
              <a:sym typeface="Wingdings" panose="05000000000000000000" pitchFamily="2" charset="2"/>
            </a:endParaRPr>
          </a:p>
          <a:p>
            <a:pPr algn="l"/>
            <a:r>
              <a:rPr lang="zh-CN" altLang="en-US" dirty="0">
                <a:latin typeface="Timess New Roman"/>
                <a:ea typeface="仿宋" panose="02010609060101010101" pitchFamily="49" charset="-122"/>
                <a:sym typeface="Wingdings" panose="05000000000000000000" pitchFamily="2" charset="2"/>
              </a:rPr>
              <a:t>（</a:t>
            </a:r>
            <a:r>
              <a:rPr lang="en-US" altLang="zh-CN" dirty="0">
                <a:latin typeface="Timess New Roman"/>
                <a:ea typeface="仿宋" panose="02010609060101010101" pitchFamily="49" charset="-122"/>
                <a:sym typeface="Wingdings" panose="05000000000000000000" pitchFamily="2" charset="2"/>
              </a:rPr>
              <a:t>3</a:t>
            </a:r>
            <a:r>
              <a:rPr lang="zh-CN" altLang="en-US" dirty="0">
                <a:latin typeface="Timess New Roman"/>
                <a:ea typeface="仿宋" panose="02010609060101010101" pitchFamily="49" charset="-122"/>
                <a:sym typeface="Wingdings" panose="05000000000000000000" pitchFamily="2" charset="2"/>
              </a:rPr>
              <a:t>）调制好切片</a:t>
            </a:r>
            <a:r>
              <a:rPr lang="zh-CN" altLang="en-US" dirty="0">
                <a:latin typeface="Timess New Roman"/>
                <a:ea typeface="仿宋" panose="02010609060101010101" pitchFamily="49" charset="-122"/>
              </a:rPr>
              <a:t>厚度</a:t>
            </a:r>
            <a:endParaRPr lang="en-US" altLang="zh-CN" dirty="0">
              <a:latin typeface="Timess New Roman"/>
              <a:ea typeface="仿宋" panose="02010609060101010101" pitchFamily="49" charset="-122"/>
            </a:endParaRPr>
          </a:p>
          <a:p>
            <a:pPr algn="l"/>
            <a:r>
              <a:rPr lang="zh-CN" altLang="en-US" dirty="0">
                <a:latin typeface="Timess New Roman"/>
                <a:ea typeface="仿宋" panose="02010609060101010101" pitchFamily="49" charset="-122"/>
              </a:rPr>
              <a:t>（</a:t>
            </a:r>
            <a:r>
              <a:rPr lang="en-US" altLang="zh-CN" dirty="0">
                <a:latin typeface="Timess New Roman"/>
                <a:ea typeface="仿宋" panose="02010609060101010101" pitchFamily="49" charset="-122"/>
              </a:rPr>
              <a:t>4</a:t>
            </a:r>
            <a:r>
              <a:rPr lang="zh-CN" altLang="en-US" dirty="0">
                <a:latin typeface="Timess New Roman"/>
                <a:ea typeface="仿宋" panose="02010609060101010101" pitchFamily="49" charset="-122"/>
              </a:rPr>
              <a:t>）提前安放好刀片，并调好刀片角度及位置</a:t>
            </a:r>
            <a:endParaRPr lang="en-US" altLang="zh-CN" dirty="0">
              <a:latin typeface="Timess New Roman"/>
              <a:ea typeface="仿宋" panose="02010609060101010101" pitchFamily="49" charset="-122"/>
            </a:endParaRPr>
          </a:p>
          <a:p>
            <a:pPr algn="l"/>
            <a:r>
              <a:rPr lang="zh-CN" altLang="en-US" dirty="0">
                <a:latin typeface="Timess New Roman"/>
                <a:ea typeface="仿宋" panose="02010609060101010101" pitchFamily="49" charset="-122"/>
              </a:rPr>
              <a:t>（</a:t>
            </a:r>
            <a:r>
              <a:rPr lang="en-US" altLang="zh-CN" dirty="0">
                <a:latin typeface="Timess New Roman"/>
                <a:ea typeface="仿宋" panose="02010609060101010101" pitchFamily="49" charset="-122"/>
              </a:rPr>
              <a:t>5</a:t>
            </a:r>
            <a:r>
              <a:rPr lang="zh-CN" altLang="en-US" dirty="0">
                <a:latin typeface="Timess New Roman"/>
                <a:ea typeface="仿宋" panose="02010609060101010101" pitchFamily="49" charset="-122"/>
              </a:rPr>
              <a:t>）准备冷冻托及</a:t>
            </a:r>
            <a:r>
              <a:rPr lang="en-US" altLang="zh-CN" dirty="0">
                <a:latin typeface="Timess New Roman"/>
                <a:ea typeface="仿宋" panose="02010609060101010101" pitchFamily="49" charset="-122"/>
              </a:rPr>
              <a:t>OCT</a:t>
            </a:r>
            <a:r>
              <a:rPr lang="zh-CN" altLang="en-US" dirty="0">
                <a:latin typeface="Timess New Roman"/>
                <a:ea typeface="仿宋" panose="02010609060101010101" pitchFamily="49" charset="-122"/>
              </a:rPr>
              <a:t>，以供速冻组织块使用。</a:t>
            </a:r>
          </a:p>
          <a:p>
            <a:pPr algn="l"/>
            <a:r>
              <a:rPr lang="zh-CN" altLang="en-US" dirty="0">
                <a:latin typeface="Timess New Roman"/>
                <a:ea typeface="仿宋" panose="02010609060101010101" pitchFamily="49" charset="-122"/>
              </a:rPr>
              <a:t>切片时：</a:t>
            </a:r>
            <a:endParaRPr lang="en-US" altLang="zh-CN" dirty="0">
              <a:latin typeface="Timess New Roman"/>
              <a:ea typeface="仿宋" panose="02010609060101010101" pitchFamily="49" charset="-122"/>
            </a:endParaRPr>
          </a:p>
          <a:p>
            <a:pPr algn="l"/>
            <a:r>
              <a:rPr lang="zh-CN" altLang="en-US" dirty="0">
                <a:latin typeface="Timess New Roman"/>
                <a:ea typeface="仿宋" panose="02010609060101010101" pitchFamily="49" charset="-122"/>
              </a:rPr>
              <a:t>（</a:t>
            </a:r>
            <a:r>
              <a:rPr lang="en-US" altLang="zh-CN" dirty="0">
                <a:latin typeface="Timess New Roman"/>
                <a:ea typeface="仿宋" panose="02010609060101010101" pitchFamily="49" charset="-122"/>
              </a:rPr>
              <a:t>1</a:t>
            </a:r>
            <a:r>
              <a:rPr lang="zh-CN" altLang="en-US" dirty="0">
                <a:latin typeface="Timess New Roman"/>
                <a:ea typeface="仿宋" panose="02010609060101010101" pitchFamily="49" charset="-122"/>
              </a:rPr>
              <a:t>）观察窗不可打开过大，以防温度升高影响切片。</a:t>
            </a:r>
            <a:endParaRPr lang="en-US" altLang="zh-CN" dirty="0">
              <a:latin typeface="Timess New Roman"/>
              <a:ea typeface="仿宋" panose="02010609060101010101" pitchFamily="49" charset="-122"/>
            </a:endParaRPr>
          </a:p>
          <a:p>
            <a:pPr algn="l"/>
            <a:r>
              <a:rPr lang="zh-CN" altLang="en-US" dirty="0">
                <a:latin typeface="Timess New Roman"/>
                <a:ea typeface="仿宋" panose="02010609060101010101" pitchFamily="49" charset="-122"/>
              </a:rPr>
              <a:t>（</a:t>
            </a:r>
            <a:r>
              <a:rPr lang="en-US" altLang="zh-CN" dirty="0">
                <a:latin typeface="Timess New Roman"/>
                <a:ea typeface="仿宋" panose="02010609060101010101" pitchFamily="49" charset="-122"/>
              </a:rPr>
              <a:t>2</a:t>
            </a:r>
            <a:r>
              <a:rPr lang="zh-CN" altLang="en-US" dirty="0">
                <a:latin typeface="Timess New Roman"/>
                <a:ea typeface="仿宋" panose="02010609060101010101" pitchFamily="49" charset="-122"/>
              </a:rPr>
              <a:t>）每一例冷冻切片完成后都应及时清理冷冻组织碎屑，以防造成污染。</a:t>
            </a:r>
          </a:p>
          <a:p>
            <a:pPr algn="l"/>
            <a:endParaRPr lang="zh-CN" altLang="en-US" dirty="0">
              <a:latin typeface="Timess New Roman"/>
              <a:ea typeface="仿宋" panose="02010609060101010101" pitchFamily="49" charset="-122"/>
            </a:endParaRPr>
          </a:p>
        </p:txBody>
      </p:sp>
    </p:spTree>
    <p:extLst>
      <p:ext uri="{BB962C8B-B14F-4D97-AF65-F5344CB8AC3E}">
        <p14:creationId xmlns:p14="http://schemas.microsoft.com/office/powerpoint/2010/main" val="251914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AAA722-D7BA-4A59-921D-C94C071BB734}"/>
              </a:ext>
            </a:extLst>
          </p:cNvPr>
          <p:cNvSpPr txBox="1">
            <a:spLocks/>
          </p:cNvSpPr>
          <p:nvPr/>
        </p:nvSpPr>
        <p:spPr>
          <a:xfrm>
            <a:off x="838200" y="365126"/>
            <a:ext cx="10515600" cy="76029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ru-RU" sz="4800" dirty="0">
                <a:ea typeface="华文宋体" charset="-122"/>
              </a:rPr>
              <a:t>冷冻切片</a:t>
            </a:r>
            <a:r>
              <a:rPr lang="zh-CN" altLang="en-US" sz="4800" dirty="0">
                <a:ea typeface="华文宋体" charset="-122"/>
              </a:rPr>
              <a:t>常见问题</a:t>
            </a:r>
            <a:endParaRPr lang="zh-CN" altLang="en-US" sz="4800" dirty="0"/>
          </a:p>
        </p:txBody>
      </p:sp>
      <p:sp>
        <p:nvSpPr>
          <p:cNvPr id="3" name="内容占位符 2">
            <a:extLst>
              <a:ext uri="{FF2B5EF4-FFF2-40B4-BE49-F238E27FC236}">
                <a16:creationId xmlns:a16="http://schemas.microsoft.com/office/drawing/2014/main" id="{BCE6AFA0-CF62-4B2A-8577-CFEA1C7BE93D}"/>
              </a:ext>
            </a:extLst>
          </p:cNvPr>
          <p:cNvSpPr txBox="1">
            <a:spLocks/>
          </p:cNvSpPr>
          <p:nvPr/>
        </p:nvSpPr>
        <p:spPr>
          <a:xfrm>
            <a:off x="838200" y="1825625"/>
            <a:ext cx="10515600" cy="4351338"/>
          </a:xfrm>
          <a:prstGeom prst="rect">
            <a:avLst/>
          </a:prstGeom>
        </p:spPr>
        <p:txBody>
          <a:bodyPr/>
          <a:lstStyle>
            <a:lvl1pPr marL="0" indent="0" algn="ctr" defTabSz="914400" rtl="0" eaLnBrk="1" latinLnBrk="0" hangingPunct="1">
              <a:lnSpc>
                <a:spcPct val="90000"/>
              </a:lnSpc>
              <a:spcBef>
                <a:spcPts val="1000"/>
              </a:spcBef>
              <a:buFont typeface="Arial" panose="020B060402020209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9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9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9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zh-CN" altLang="en-US" b="1" dirty="0">
                <a:solidFill>
                  <a:srgbClr val="FF0000"/>
                </a:solidFill>
                <a:latin typeface="Timess New Roman"/>
                <a:ea typeface="仿宋" panose="02010609060101010101" pitchFamily="49" charset="-122"/>
              </a:rPr>
              <a:t>组织取材对制片的影响</a:t>
            </a:r>
            <a:endParaRPr lang="en-US" altLang="zh-CN" b="1" dirty="0">
              <a:solidFill>
                <a:srgbClr val="FF0000"/>
              </a:solidFill>
              <a:latin typeface="Timess New Roman"/>
              <a:ea typeface="仿宋" panose="02010609060101010101" pitchFamily="49" charset="-122"/>
            </a:endParaRPr>
          </a:p>
          <a:p>
            <a:pPr marL="457200" indent="-457200" algn="l">
              <a:buFont typeface="+mj-lt"/>
              <a:buAutoNum type="arabicPeriod"/>
            </a:pPr>
            <a:r>
              <a:rPr lang="zh-CN" altLang="en-US" b="1" dirty="0">
                <a:latin typeface="Timess New Roman"/>
                <a:ea typeface="仿宋" panose="02010609060101010101" pitchFamily="49" charset="-122"/>
              </a:rPr>
              <a:t>组织内含过多的脂肪或坏死组织</a:t>
            </a:r>
            <a:r>
              <a:rPr lang="zh-CN" altLang="en-US" dirty="0">
                <a:latin typeface="Timess New Roman"/>
                <a:ea typeface="仿宋" panose="02010609060101010101" pitchFamily="49" charset="-122"/>
              </a:rPr>
              <a:t>：脂肪或坏死组织较一般的组织冷冻的温度要低些。</a:t>
            </a:r>
            <a:endParaRPr lang="en-US" altLang="zh-CN" dirty="0">
              <a:latin typeface="Timess New Roman"/>
              <a:ea typeface="仿宋" panose="02010609060101010101" pitchFamily="49" charset="-122"/>
            </a:endParaRPr>
          </a:p>
          <a:p>
            <a:pPr marL="457200" indent="-457200" algn="l">
              <a:buFont typeface="+mj-lt"/>
              <a:buAutoNum type="arabicPeriod"/>
            </a:pPr>
            <a:r>
              <a:rPr lang="zh-CN" altLang="en-US" b="1" dirty="0">
                <a:latin typeface="Timess New Roman"/>
                <a:ea typeface="仿宋" panose="02010609060101010101" pitchFamily="49" charset="-122"/>
              </a:rPr>
              <a:t>组织块过冷</a:t>
            </a:r>
            <a:r>
              <a:rPr lang="zh-CN" altLang="en-US" dirty="0">
                <a:latin typeface="Timess New Roman"/>
                <a:ea typeface="仿宋" panose="02010609060101010101" pitchFamily="49" charset="-122"/>
              </a:rPr>
              <a:t>：组织冷冻过度易致切片破碎或呈粉沫状，不能制作一张完整的切片。</a:t>
            </a:r>
            <a:endParaRPr lang="en-US" altLang="zh-CN" dirty="0">
              <a:latin typeface="Timess New Roman"/>
              <a:ea typeface="仿宋" panose="02010609060101010101" pitchFamily="49" charset="-122"/>
            </a:endParaRPr>
          </a:p>
          <a:p>
            <a:pPr algn="l"/>
            <a:endParaRPr lang="zh-CN" altLang="en-US" dirty="0">
              <a:latin typeface="Timess New Roman"/>
              <a:ea typeface="仿宋" panose="02010609060101010101" pitchFamily="49" charset="-122"/>
            </a:endParaRPr>
          </a:p>
        </p:txBody>
      </p:sp>
    </p:spTree>
    <p:extLst>
      <p:ext uri="{BB962C8B-B14F-4D97-AF65-F5344CB8AC3E}">
        <p14:creationId xmlns:p14="http://schemas.microsoft.com/office/powerpoint/2010/main" val="254873296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1228</Words>
  <Application>Microsoft Office PowerPoint</Application>
  <PresentationFormat>宽屏</PresentationFormat>
  <Paragraphs>81</Paragraphs>
  <Slides>14</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14</vt:i4>
      </vt:variant>
    </vt:vector>
  </HeadingPairs>
  <TitlesOfParts>
    <vt:vector size="23" baseType="lpstr">
      <vt:lpstr>Timess New Roman</vt:lpstr>
      <vt:lpstr>等线</vt:lpstr>
      <vt:lpstr>等线 Light</vt:lpstr>
      <vt:lpstr>仿宋</vt:lpstr>
      <vt:lpstr>华文新魏</vt:lpstr>
      <vt:lpstr>微软雅黑</vt:lpstr>
      <vt:lpstr>Arial</vt:lpstr>
      <vt:lpstr>Office 主题​​</vt:lpstr>
      <vt:lpstr>自定义设计方案</vt:lpstr>
      <vt:lpstr>冰冻切片的样本制备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修 钰雯</dc:creator>
  <cp:lastModifiedBy>cindy li</cp:lastModifiedBy>
  <cp:revision>24</cp:revision>
  <dcterms:created xsi:type="dcterms:W3CDTF">2022-03-03T01:54:49Z</dcterms:created>
  <dcterms:modified xsi:type="dcterms:W3CDTF">2022-03-30T18:47:45Z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2052-3.9.3.6359</vt:lpwstr>
  </property>
</Properties>
</file>