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58D"/>
    <a:srgbClr val="3D7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2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73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98740" y="444878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B8BE-CC44-4E1E-9CD4-19C807C12D79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C50-6E35-440D-9190-685F0CD60CA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1195758"/>
            <a:ext cx="12192000" cy="61972"/>
            <a:chOff x="0" y="1195758"/>
            <a:chExt cx="12192000" cy="61972"/>
          </a:xfrm>
        </p:grpSpPr>
        <p:cxnSp>
          <p:nvCxnSpPr>
            <p:cNvPr id="9" name="直接连接符 8"/>
            <p:cNvCxnSpPr/>
            <p:nvPr userDrawn="1"/>
          </p:nvCxnSpPr>
          <p:spPr>
            <a:xfrm>
              <a:off x="0" y="1195758"/>
              <a:ext cx="12192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 userDrawn="1"/>
          </p:nvCxnSpPr>
          <p:spPr>
            <a:xfrm>
              <a:off x="0" y="1257730"/>
              <a:ext cx="12192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B8BE-CC44-4E1E-9CD4-19C807C12D79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C50-6E35-440D-9190-685F0CD60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B8BE-CC44-4E1E-9CD4-19C807C12D79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C50-6E35-440D-9190-685F0CD60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6016-F6AF-4D82-8DF7-9355F145D95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BC-9DDC-42B6-8957-4E7C37542D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6016-F6AF-4D82-8DF7-9355F145D95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BC-9DDC-42B6-8957-4E7C37542D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6016-F6AF-4D82-8DF7-9355F145D95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BC-9DDC-42B6-8957-4E7C37542D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6016-F6AF-4D82-8DF7-9355F145D95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BC-9DDC-42B6-8957-4E7C37542D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6016-F6AF-4D82-8DF7-9355F145D95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BC-9DDC-42B6-8957-4E7C37542D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6016-F6AF-4D82-8DF7-9355F145D95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BC-9DDC-42B6-8957-4E7C37542D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6016-F6AF-4D82-8DF7-9355F145D95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BC-9DDC-42B6-8957-4E7C37542D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6016-F6AF-4D82-8DF7-9355F145D95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BC-9DDC-42B6-8957-4E7C37542D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B8BE-CC44-4E1E-9CD4-19C807C12D79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C50-6E35-440D-9190-685F0CD60CA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35FC2A7-CB27-406A-908D-F913E19B69A9}"/>
              </a:ext>
            </a:extLst>
          </p:cNvPr>
          <p:cNvGrpSpPr/>
          <p:nvPr userDrawn="1"/>
        </p:nvGrpSpPr>
        <p:grpSpPr>
          <a:xfrm>
            <a:off x="0" y="1195758"/>
            <a:ext cx="12192000" cy="61972"/>
            <a:chOff x="0" y="1195758"/>
            <a:chExt cx="12192000" cy="61972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8B6DC2E9-D319-4EC8-B2AD-4FFDC8C5EB1F}"/>
                </a:ext>
              </a:extLst>
            </p:cNvPr>
            <p:cNvCxnSpPr/>
            <p:nvPr userDrawn="1"/>
          </p:nvCxnSpPr>
          <p:spPr>
            <a:xfrm>
              <a:off x="0" y="1195758"/>
              <a:ext cx="12192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41F858A-93AB-49F7-A7BE-E2837D203BF4}"/>
                </a:ext>
              </a:extLst>
            </p:cNvPr>
            <p:cNvCxnSpPr/>
            <p:nvPr userDrawn="1"/>
          </p:nvCxnSpPr>
          <p:spPr>
            <a:xfrm>
              <a:off x="0" y="1257730"/>
              <a:ext cx="12192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6016-F6AF-4D82-8DF7-9355F145D95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BC-9DDC-42B6-8957-4E7C37542D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6016-F6AF-4D82-8DF7-9355F145D95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BC-9DDC-42B6-8957-4E7C37542D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6016-F6AF-4D82-8DF7-9355F145D95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BC-9DDC-42B6-8957-4E7C37542D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B8BE-CC44-4E1E-9CD4-19C807C12D79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C50-6E35-440D-9190-685F0CD60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B8BE-CC44-4E1E-9CD4-19C807C12D79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C50-6E35-440D-9190-685F0CD60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B8BE-CC44-4E1E-9CD4-19C807C12D79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C50-6E35-440D-9190-685F0CD60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B8BE-CC44-4E1E-9CD4-19C807C12D79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C50-6E35-440D-9190-685F0CD60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B8BE-CC44-4E1E-9CD4-19C807C12D79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C50-6E35-440D-9190-685F0CD60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B8BE-CC44-4E1E-9CD4-19C807C12D79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C50-6E35-440D-9190-685F0CD60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B8BE-CC44-4E1E-9CD4-19C807C12D79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3C50-6E35-440D-9190-685F0CD60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8B8BE-CC44-4E1E-9CD4-19C807C12D79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53C50-6E35-440D-9190-685F0CD60CA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 rot="20781263">
            <a:off x="-572755" y="2728403"/>
            <a:ext cx="12191999" cy="101566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n w="22225">
                  <a:solidFill>
                    <a:schemeClr val="accent1">
                      <a:lumMod val="75000"/>
                      <a:alpha val="10000"/>
                    </a:schemeClr>
                  </a:solidFill>
                  <a:prstDash val="solid"/>
                </a:ln>
                <a:noFill/>
                <a:latin typeface="华文新魏" panose="02010800040101010101" pitchFamily="2" charset="-122"/>
                <a:ea typeface="华文新魏" panose="02010800040101010101" pitchFamily="2" charset="-122"/>
              </a:rPr>
              <a:t>天坛神经免疫中心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99" b="571"/>
          <a:stretch>
            <a:fillRect/>
          </a:stretch>
        </p:blipFill>
        <p:spPr>
          <a:xfrm>
            <a:off x="11313795" y="176530"/>
            <a:ext cx="779145" cy="7391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75" y="175260"/>
            <a:ext cx="708660" cy="7200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8467" r="88311" b="-291"/>
          <a:stretch>
            <a:fillRect/>
          </a:stretch>
        </p:blipFill>
        <p:spPr>
          <a:xfrm>
            <a:off x="9848850" y="140970"/>
            <a:ext cx="694055" cy="864235"/>
          </a:xfrm>
          <a:prstGeom prst="rect">
            <a:avLst/>
          </a:prstGeom>
        </p:spPr>
      </p:pic>
      <p:pic>
        <p:nvPicPr>
          <p:cNvPr id="2" name="图片 1" descr="基础与转化logo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538460" y="156845"/>
            <a:ext cx="775443" cy="75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86016-F6AF-4D82-8DF7-9355F145D95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CD3BC-9DDC-42B6-8957-4E7C37542D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baike.baidu.com/item/%E7%9F%B3%E8%9C%A1%E5%88%87%E7%89%87%E6%B3%95/2224526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683029"/>
            <a:ext cx="9144000" cy="2387600"/>
          </a:xfrm>
        </p:spPr>
        <p:txBody>
          <a:bodyPr/>
          <a:lstStyle/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石蜡切片荧光染色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5070629"/>
            <a:ext cx="9144000" cy="1655762"/>
          </a:xfrm>
        </p:spPr>
        <p:txBody>
          <a:bodyPr/>
          <a:lstStyle/>
          <a:p>
            <a:pPr algn="r"/>
            <a:r>
              <a:rPr lang="en-US" altLang="zh-CN" dirty="0"/>
              <a:t> </a:t>
            </a:r>
          </a:p>
          <a:p>
            <a:pPr algn="r"/>
            <a:r>
              <a:rPr lang="zh-CN" altLang="en-US" dirty="0"/>
              <a:t>修钰雯</a:t>
            </a:r>
            <a:endParaRPr lang="en-US" altLang="zh-CN" dirty="0"/>
          </a:p>
          <a:p>
            <a:pPr algn="r"/>
            <a:r>
              <a:rPr lang="en-US" altLang="zh-CN" dirty="0"/>
              <a:t>2022.3.31</a:t>
            </a:r>
            <a:endParaRPr lang="zh-CN" altLang="en-US" dirty="0"/>
          </a:p>
        </p:txBody>
      </p:sp>
      <p:pic>
        <p:nvPicPr>
          <p:cNvPr id="4" name="图片 29" descr="18-002-红.jpg"/>
          <p:cNvPicPr preferRelativeResize="0">
            <a:picLocks noChangeAspect="1"/>
          </p:cNvPicPr>
          <p:nvPr/>
        </p:nvPicPr>
        <p:blipFill rotWithShape="1">
          <a:blip r:embed="rId2"/>
          <a:srcRect t="938"/>
          <a:stretch>
            <a:fillRect/>
          </a:stretch>
        </p:blipFill>
        <p:spPr>
          <a:xfrm>
            <a:off x="20" y="10"/>
            <a:ext cx="12191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1BDC77-8667-46D9-89BB-F100747C87F3}"/>
              </a:ext>
            </a:extLst>
          </p:cNvPr>
          <p:cNvSpPr txBox="1"/>
          <p:nvPr/>
        </p:nvSpPr>
        <p:spPr>
          <a:xfrm>
            <a:off x="299257" y="403207"/>
            <a:ext cx="299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0" i="0" dirty="0">
                <a:solidFill>
                  <a:srgbClr val="333333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石蜡切片</a:t>
            </a:r>
            <a:endParaRPr lang="zh-CN" altLang="en-US" sz="40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774A21-835E-41C0-8B7A-345EF6118426}"/>
              </a:ext>
            </a:extLst>
          </p:cNvPr>
          <p:cNvSpPr txBox="1"/>
          <p:nvPr/>
        </p:nvSpPr>
        <p:spPr>
          <a:xfrm>
            <a:off x="993285" y="1884809"/>
            <a:ext cx="10205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i="0" dirty="0">
                <a:solidFill>
                  <a:srgbClr val="333333"/>
                </a:solidFill>
                <a:effectLst/>
                <a:latin typeface="Helvetica Neue"/>
              </a:rPr>
              <a:t>       石蜡切片（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Helvetica Neue"/>
              </a:rPr>
              <a:t>paraffin section</a:t>
            </a:r>
            <a:r>
              <a:rPr lang="zh-CN" altLang="en-US" b="1" i="0" dirty="0">
                <a:solidFill>
                  <a:srgbClr val="333333"/>
                </a:solidFill>
                <a:effectLst/>
                <a:latin typeface="Helvetica Neue"/>
              </a:rPr>
              <a:t>）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 组织学常规制片技术中最为广泛应用的方法。活的细胞或组织多为无色透明，各种组织间和细胞内各种结构之间均缺乏反差，在一般光镜下不易清楚区别出；组织离开机体后很快就会死亡和产生组织腐败，失去原有正常结构，因此，组织要经固定、石蜡包埋、切片及染色等步骤而能清晰辨认其形态结构。石蜡切片不仅用于观察正常细胞组织的形态结构，也是病理学和法医学等学科用以研究、观察及判断细胞组织的形态变化的主要方法，而且也已相当广泛地用于其他许多学科领域的研究中。教学中，光镜下观察切片标本多数是</a:t>
            </a:r>
            <a:r>
              <a:rPr lang="zh-CN" altLang="en-US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2"/>
              </a:rPr>
              <a:t>石蜡切片法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制备的。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55F469-F73C-42F1-990B-BEE243B8B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9" y="4054454"/>
            <a:ext cx="2580410" cy="193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view">
            <a:extLst>
              <a:ext uri="{FF2B5EF4-FFF2-40B4-BE49-F238E27FC236}">
                <a16:creationId xmlns:a16="http://schemas.microsoft.com/office/drawing/2014/main" id="{8686BF18-2BC6-4914-B220-07B3743FE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455" r="305" b="20727"/>
          <a:stretch/>
        </p:blipFill>
        <p:spPr bwMode="auto">
          <a:xfrm>
            <a:off x="4629255" y="4043002"/>
            <a:ext cx="2707321" cy="195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查看源图像">
            <a:extLst>
              <a:ext uri="{FF2B5EF4-FFF2-40B4-BE49-F238E27FC236}">
                <a16:creationId xmlns:a16="http://schemas.microsoft.com/office/drawing/2014/main" id="{DDD9F02F-37EB-490F-809C-20DF81DD8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5" t="35239"/>
          <a:stretch/>
        </p:blipFill>
        <p:spPr bwMode="auto">
          <a:xfrm>
            <a:off x="8203180" y="4054454"/>
            <a:ext cx="2788396" cy="193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view">
            <a:extLst>
              <a:ext uri="{FF2B5EF4-FFF2-40B4-BE49-F238E27FC236}">
                <a16:creationId xmlns:a16="http://schemas.microsoft.com/office/drawing/2014/main" id="{5BF36B00-0F02-470D-BF84-E15907D1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410889"/>
            <a:ext cx="885825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F0B6BB1-1342-4F30-993A-2C01D085EB5C}"/>
              </a:ext>
            </a:extLst>
          </p:cNvPr>
          <p:cNvSpPr txBox="1"/>
          <p:nvPr/>
        </p:nvSpPr>
        <p:spPr>
          <a:xfrm>
            <a:off x="299256" y="403207"/>
            <a:ext cx="737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0" i="0" dirty="0">
                <a:solidFill>
                  <a:srgbClr val="333333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石蜡切片与冰冻切片的比较</a:t>
            </a:r>
            <a:endParaRPr lang="zh-CN" altLang="en-US" sz="40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思想气泡: 云 3">
            <a:extLst>
              <a:ext uri="{FF2B5EF4-FFF2-40B4-BE49-F238E27FC236}">
                <a16:creationId xmlns:a16="http://schemas.microsoft.com/office/drawing/2014/main" id="{91D0E70A-149B-4F87-814E-27016D2B9A83}"/>
              </a:ext>
            </a:extLst>
          </p:cNvPr>
          <p:cNvSpPr/>
          <p:nvPr/>
        </p:nvSpPr>
        <p:spPr>
          <a:xfrm>
            <a:off x="8949338" y="4812357"/>
            <a:ext cx="3151574" cy="1269507"/>
          </a:xfrm>
          <a:prstGeom prst="cloudCallout">
            <a:avLst>
              <a:gd name="adj1" fmla="val -39706"/>
              <a:gd name="adj2" fmla="val -619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神经科学中，可用来观察厚切片的完整细胞形态</a:t>
            </a:r>
          </a:p>
        </p:txBody>
      </p:sp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B647C973-4507-4123-B792-62063A3D5714}"/>
              </a:ext>
            </a:extLst>
          </p:cNvPr>
          <p:cNvSpPr/>
          <p:nvPr/>
        </p:nvSpPr>
        <p:spPr>
          <a:xfrm>
            <a:off x="91088" y="3871470"/>
            <a:ext cx="1502911" cy="2583323"/>
          </a:xfrm>
          <a:prstGeom prst="cloudCallout">
            <a:avLst>
              <a:gd name="adj1" fmla="val 67666"/>
              <a:gd name="adj2" fmla="val -558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保存时间可达十数年，用来保存珍贵样本</a:t>
            </a:r>
          </a:p>
        </p:txBody>
      </p:sp>
    </p:spTree>
    <p:extLst>
      <p:ext uri="{BB962C8B-B14F-4D97-AF65-F5344CB8AC3E}">
        <p14:creationId xmlns:p14="http://schemas.microsoft.com/office/powerpoint/2010/main" val="277776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DAFD19-8E15-4B96-BEDC-ED2396B5F7E6}"/>
              </a:ext>
            </a:extLst>
          </p:cNvPr>
          <p:cNvSpPr txBox="1">
            <a:spLocks/>
          </p:cNvSpPr>
          <p:nvPr/>
        </p:nvSpPr>
        <p:spPr>
          <a:xfrm>
            <a:off x="261151" y="27634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石蜡样本制备流程（包埋）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9E0BD04-98AD-4B3B-AA0F-7508F7926CE1}"/>
              </a:ext>
            </a:extLst>
          </p:cNvPr>
          <p:cNvGrpSpPr/>
          <p:nvPr/>
        </p:nvGrpSpPr>
        <p:grpSpPr>
          <a:xfrm>
            <a:off x="1366576" y="1917318"/>
            <a:ext cx="9258300" cy="1507252"/>
            <a:chOff x="1466850" y="3074796"/>
            <a:chExt cx="9258300" cy="1507252"/>
          </a:xfrm>
        </p:grpSpPr>
        <p:pic>
          <p:nvPicPr>
            <p:cNvPr id="3" name="Picture 2" descr="preview">
              <a:extLst>
                <a:ext uri="{FF2B5EF4-FFF2-40B4-BE49-F238E27FC236}">
                  <a16:creationId xmlns:a16="http://schemas.microsoft.com/office/drawing/2014/main" id="{C0019AE9-8B8D-4DE1-81D6-658A421522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3" b="63851"/>
            <a:stretch/>
          </p:blipFill>
          <p:spPr bwMode="auto">
            <a:xfrm>
              <a:off x="1466850" y="3074796"/>
              <a:ext cx="9258300" cy="1507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3B2D8A6-CE58-4D21-B2D5-865D61ACAD0A}"/>
                </a:ext>
              </a:extLst>
            </p:cNvPr>
            <p:cNvSpPr txBox="1"/>
            <p:nvPr/>
          </p:nvSpPr>
          <p:spPr>
            <a:xfrm>
              <a:off x="5678752" y="4101483"/>
              <a:ext cx="167196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二甲苯透明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A77C757A-4D7F-48F9-BE61-9429A6DD25ED}"/>
              </a:ext>
            </a:extLst>
          </p:cNvPr>
          <p:cNvSpPr txBox="1"/>
          <p:nvPr/>
        </p:nvSpPr>
        <p:spPr>
          <a:xfrm>
            <a:off x="2101779" y="4940682"/>
            <a:ext cx="2419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各组分流程时间根据样本大小，组织类型，实验环境条件等因素有个性化调整</a:t>
            </a:r>
            <a:endParaRPr lang="en-US" altLang="zh-CN" dirty="0"/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1B2CCB09-185C-47FC-9890-783D8B4811A3}"/>
              </a:ext>
            </a:extLst>
          </p:cNvPr>
          <p:cNvSpPr/>
          <p:nvPr/>
        </p:nvSpPr>
        <p:spPr>
          <a:xfrm rot="16200000">
            <a:off x="5701204" y="5059300"/>
            <a:ext cx="789593" cy="906036"/>
          </a:xfrm>
          <a:prstGeom prst="downArrow">
            <a:avLst>
              <a:gd name="adj1" fmla="val 28182"/>
              <a:gd name="adj2" fmla="val 66544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534CEA-D54F-48E1-9F6E-A58A919970B5}"/>
              </a:ext>
            </a:extLst>
          </p:cNvPr>
          <p:cNvSpPr txBox="1"/>
          <p:nvPr/>
        </p:nvSpPr>
        <p:spPr>
          <a:xfrm>
            <a:off x="7210246" y="5050653"/>
            <a:ext cx="3566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要求实验者对各步骤的实验目的及原理有较深入的理解；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养成准备的预实验的良好习惯；</a:t>
            </a: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508A906-0AFF-4A73-83EA-29B6D4998926}"/>
              </a:ext>
            </a:extLst>
          </p:cNvPr>
          <p:cNvSpPr txBox="1"/>
          <p:nvPr/>
        </p:nvSpPr>
        <p:spPr>
          <a:xfrm>
            <a:off x="1493854" y="3739977"/>
            <a:ext cx="12158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保持样本完整性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78EA03E-7DCC-4769-AB11-05F46F395F74}"/>
              </a:ext>
            </a:extLst>
          </p:cNvPr>
          <p:cNvSpPr txBox="1"/>
          <p:nvPr/>
        </p:nvSpPr>
        <p:spPr>
          <a:xfrm>
            <a:off x="2912346" y="3739977"/>
            <a:ext cx="12158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防止抗原丢失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77755D4-531E-4DA4-B6C1-A4AEC5C2A384}"/>
              </a:ext>
            </a:extLst>
          </p:cNvPr>
          <p:cNvSpPr txBox="1"/>
          <p:nvPr/>
        </p:nvSpPr>
        <p:spPr>
          <a:xfrm>
            <a:off x="4301248" y="3312900"/>
            <a:ext cx="52949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将组织内的水分排出，石蜡浸润的过程</a:t>
            </a:r>
            <a:endParaRPr lang="en-US" altLang="zh-CN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C7FA7E5-A73B-4320-AA03-36F076327C8E}"/>
              </a:ext>
            </a:extLst>
          </p:cNvPr>
          <p:cNvSpPr txBox="1"/>
          <p:nvPr/>
        </p:nvSpPr>
        <p:spPr>
          <a:xfrm>
            <a:off x="4301247" y="3739977"/>
            <a:ext cx="12158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除尽水分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pPr algn="ctr"/>
            <a:endParaRPr lang="en-US" altLang="zh-CN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86DDCDF-B779-4250-BE67-52C7CDFE2113}"/>
              </a:ext>
            </a:extLst>
          </p:cNvPr>
          <p:cNvSpPr txBox="1"/>
          <p:nvPr/>
        </p:nvSpPr>
        <p:spPr>
          <a:xfrm>
            <a:off x="5676738" y="3733449"/>
            <a:ext cx="153350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与脱水剂与石蜡均相溶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8D66DB1-9469-41C0-BB22-096F449024F9}"/>
              </a:ext>
            </a:extLst>
          </p:cNvPr>
          <p:cNvSpPr txBox="1"/>
          <p:nvPr/>
        </p:nvSpPr>
        <p:spPr>
          <a:xfrm>
            <a:off x="7332472" y="3733821"/>
            <a:ext cx="226370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石蜡充分浸入组织样本内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1917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3F930CC-E25C-43FF-891F-AC73D964D0A3}"/>
              </a:ext>
            </a:extLst>
          </p:cNvPr>
          <p:cNvSpPr txBox="1"/>
          <p:nvPr/>
        </p:nvSpPr>
        <p:spPr>
          <a:xfrm>
            <a:off x="167865" y="308588"/>
            <a:ext cx="3524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切片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35E699-04B4-43C5-B585-BFA443D2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93" y="2227430"/>
            <a:ext cx="3955466" cy="31488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1CD0ABA-B570-43CE-A66D-4A0169CC11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459" b="3771"/>
          <a:stretch/>
        </p:blipFill>
        <p:spPr>
          <a:xfrm>
            <a:off x="4247949" y="1330175"/>
            <a:ext cx="2367602" cy="22652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70C6DDE-F3A7-46DD-9DEE-6069452B21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254"/>
          <a:stretch/>
        </p:blipFill>
        <p:spPr>
          <a:xfrm>
            <a:off x="4327848" y="3684232"/>
            <a:ext cx="2287703" cy="262114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9357EEE-FB36-4E00-9D07-3EC35F89AC4C}"/>
              </a:ext>
            </a:extLst>
          </p:cNvPr>
          <p:cNvSpPr txBox="1"/>
          <p:nvPr/>
        </p:nvSpPr>
        <p:spPr>
          <a:xfrm>
            <a:off x="6384732" y="4021584"/>
            <a:ext cx="449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在切石蜡之前，用</a:t>
            </a:r>
            <a:r>
              <a:rPr lang="en-US" altLang="zh-CN" dirty="0"/>
              <a:t>100%</a:t>
            </a:r>
            <a:r>
              <a:rPr lang="zh-CN" altLang="en-US" dirty="0"/>
              <a:t>乙醇清洁刀片，等待其挥发再进行切片；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选择合适的角度，对石蜡进行切割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E7EC6DB-448D-4E7D-BB5C-0A3757F3589F}"/>
              </a:ext>
            </a:extLst>
          </p:cNvPr>
          <p:cNvSpPr txBox="1"/>
          <p:nvPr/>
        </p:nvSpPr>
        <p:spPr>
          <a:xfrm>
            <a:off x="6384732" y="1647629"/>
            <a:ext cx="7180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冰桶中放入冰和水，制成冰水混合物；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将组织块浸入冰水混合物中，确保完全浸没；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冷却</a:t>
            </a:r>
            <a:r>
              <a:rPr lang="en-US" altLang="zh-CN" dirty="0"/>
              <a:t>10-30min</a:t>
            </a:r>
            <a:r>
              <a:rPr lang="zh-CN" altLang="en-US" dirty="0"/>
              <a:t>，水合：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zh-CN" altLang="en-US" dirty="0"/>
              <a:t>时间取决于组织类型和脱水程度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zh-CN" altLang="en-US" dirty="0"/>
              <a:t>可</a:t>
            </a:r>
            <a:r>
              <a:rPr lang="en-US" altLang="zh-CN" dirty="0"/>
              <a:t>5-10min</a:t>
            </a:r>
            <a:r>
              <a:rPr lang="zh-CN" altLang="en-US" dirty="0"/>
              <a:t>检查一次组织是否达到最佳水合状态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zh-CN" altLang="en-US" dirty="0"/>
              <a:t>最佳水合组织块应看起来光滑有光泽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29DAFC4-BE76-435B-B415-3B67D3DDE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651" y="6063987"/>
            <a:ext cx="1111298" cy="78866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A6F82AB-0D29-4429-9D39-76BBDE2547F6}"/>
              </a:ext>
            </a:extLst>
          </p:cNvPr>
          <p:cNvSpPr txBox="1"/>
          <p:nvPr/>
        </p:nvSpPr>
        <p:spPr>
          <a:xfrm>
            <a:off x="4438835" y="6291594"/>
            <a:ext cx="228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38-40</a:t>
            </a:r>
            <a:r>
              <a:rPr lang="zh-CN" altLang="en-US" dirty="0"/>
              <a:t>℃水浴中展片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C9F87B9-F29F-4092-86B6-ED27325484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762"/>
          <a:stretch/>
        </p:blipFill>
        <p:spPr>
          <a:xfrm>
            <a:off x="7114711" y="6063986"/>
            <a:ext cx="1378270" cy="78866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7CB8E27-8940-461C-B1AE-792229C211CD}"/>
              </a:ext>
            </a:extLst>
          </p:cNvPr>
          <p:cNvSpPr txBox="1"/>
          <p:nvPr/>
        </p:nvSpPr>
        <p:spPr>
          <a:xfrm>
            <a:off x="8338462" y="6291594"/>
            <a:ext cx="228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干燥</a:t>
            </a:r>
          </a:p>
        </p:txBody>
      </p:sp>
      <p:sp>
        <p:nvSpPr>
          <p:cNvPr id="13" name="爆炸形: 8 pt  12">
            <a:extLst>
              <a:ext uri="{FF2B5EF4-FFF2-40B4-BE49-F238E27FC236}">
                <a16:creationId xmlns:a16="http://schemas.microsoft.com/office/drawing/2014/main" id="{96D966C9-14C3-400E-B5F9-B17EB409B6B9}"/>
              </a:ext>
            </a:extLst>
          </p:cNvPr>
          <p:cNvSpPr/>
          <p:nvPr/>
        </p:nvSpPr>
        <p:spPr>
          <a:xfrm>
            <a:off x="8672436" y="4696360"/>
            <a:ext cx="3496014" cy="1859887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马克笔标注上下，及切片机角度</a:t>
            </a:r>
          </a:p>
        </p:txBody>
      </p:sp>
    </p:spTree>
    <p:extLst>
      <p:ext uri="{BB962C8B-B14F-4D97-AF65-F5344CB8AC3E}">
        <p14:creationId xmlns:p14="http://schemas.microsoft.com/office/powerpoint/2010/main" val="407556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CCAF942-F282-4118-85B8-32DAA6F90F63}"/>
              </a:ext>
            </a:extLst>
          </p:cNvPr>
          <p:cNvSpPr txBox="1"/>
          <p:nvPr/>
        </p:nvSpPr>
        <p:spPr>
          <a:xfrm>
            <a:off x="213064" y="258145"/>
            <a:ext cx="474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免疫荧光染色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181810-F9B7-458E-B314-15F0CBAB4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35" y="2433514"/>
            <a:ext cx="5502117" cy="419136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1A1622A-05A6-4BF2-BA97-792D3971E654}"/>
              </a:ext>
            </a:extLst>
          </p:cNvPr>
          <p:cNvSpPr txBox="1"/>
          <p:nvPr/>
        </p:nvSpPr>
        <p:spPr>
          <a:xfrm>
            <a:off x="178248" y="1379485"/>
            <a:ext cx="11835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免疫荧光，免疫组化均属于免疫技术，都是将抗原与抗体的结合可视化，即通过一定的方法可以直接看到实验结果。而常用的方法就是化学显色和荧光显色。如果报告标签是酶促的，就是免疫化学（免疫酶促），如果是荧光素，就是免疫荧光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B34AAC-7FDD-48B7-9710-97BDDA772D3C}"/>
              </a:ext>
            </a:extLst>
          </p:cNvPr>
          <p:cNvSpPr txBox="1"/>
          <p:nvPr/>
        </p:nvSpPr>
        <p:spPr>
          <a:xfrm>
            <a:off x="292613" y="3649051"/>
            <a:ext cx="2759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0" dirty="0">
                <a:solidFill>
                  <a:srgbClr val="75757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b="1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IHC (</a:t>
            </a:r>
            <a:r>
              <a:rPr lang="zh-CN" altLang="en-US" b="1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免疫组织化学</a:t>
            </a:r>
            <a:r>
              <a:rPr lang="en-US" altLang="zh-CN" b="1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endParaRPr lang="en-US" altLang="zh-CN" b="1" i="0" dirty="0">
              <a:solidFill>
                <a:srgbClr val="757575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 ICC</a:t>
            </a:r>
            <a:r>
              <a:rPr lang="zh-CN" altLang="en-US" b="1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（免疫细胞化学）</a:t>
            </a:r>
            <a:endParaRPr lang="en-US" altLang="zh-CN" b="1" dirty="0">
              <a:solidFill>
                <a:srgbClr val="7575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rgbClr val="7575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rgbClr val="7575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rgbClr val="7575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rgbClr val="7575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 IF</a:t>
            </a:r>
            <a:r>
              <a:rPr lang="zh-CN" altLang="en-US" b="1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（免疫组织荧光）</a:t>
            </a:r>
            <a:endParaRPr lang="en-US" altLang="zh-CN" b="1" dirty="0">
              <a:solidFill>
                <a:srgbClr val="7575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rgbClr val="7575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 ICF</a:t>
            </a:r>
            <a:r>
              <a:rPr lang="zh-CN" altLang="en-US" b="1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（免疫细胞荧光）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A6FB3A-D6CF-4BBB-B38D-0252BF652F06}"/>
              </a:ext>
            </a:extLst>
          </p:cNvPr>
          <p:cNvSpPr txBox="1"/>
          <p:nvPr/>
        </p:nvSpPr>
        <p:spPr>
          <a:xfrm>
            <a:off x="213064" y="2674022"/>
            <a:ext cx="5678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Immunochemistry: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抗体检测目标蛋白，发生了化学反应，然后显色，根据样本类型的不同，又可以分为免疫组织化学和免疫细胞化学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94D68A-27D7-4E0F-B713-D408ED080E0E}"/>
              </a:ext>
            </a:extLst>
          </p:cNvPr>
          <p:cNvSpPr txBox="1"/>
          <p:nvPr/>
        </p:nvSpPr>
        <p:spPr>
          <a:xfrm>
            <a:off x="213064" y="4878350"/>
            <a:ext cx="588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Immunofluorescence: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根据抗体检测目标蛋白然后通过偶联荧光基团来显色</a:t>
            </a:r>
            <a:endParaRPr lang="zh-CN" altLang="en-US" dirty="0"/>
          </a:p>
        </p:txBody>
      </p:sp>
      <p:sp>
        <p:nvSpPr>
          <p:cNvPr id="11" name="双波形 10">
            <a:extLst>
              <a:ext uri="{FF2B5EF4-FFF2-40B4-BE49-F238E27FC236}">
                <a16:creationId xmlns:a16="http://schemas.microsoft.com/office/drawing/2014/main" id="{B0C7E844-40D8-41C7-B0F8-1C4D9297D65E}"/>
              </a:ext>
            </a:extLst>
          </p:cNvPr>
          <p:cNvSpPr/>
          <p:nvPr/>
        </p:nvSpPr>
        <p:spPr>
          <a:xfrm>
            <a:off x="3291440" y="3758734"/>
            <a:ext cx="2248226" cy="770462"/>
          </a:xfrm>
          <a:prstGeom prst="doubleWav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定位准确，对比度好，染色标本可长期保存，适合于光、电镜研究等</a:t>
            </a:r>
            <a:endParaRPr lang="zh-CN" altLang="en-US" sz="1000" dirty="0"/>
          </a:p>
        </p:txBody>
      </p:sp>
      <p:sp>
        <p:nvSpPr>
          <p:cNvPr id="13" name="双波形 12">
            <a:extLst>
              <a:ext uri="{FF2B5EF4-FFF2-40B4-BE49-F238E27FC236}">
                <a16:creationId xmlns:a16="http://schemas.microsoft.com/office/drawing/2014/main" id="{13AE06AE-8BCD-42F4-88AA-CB13C046CD35}"/>
              </a:ext>
            </a:extLst>
          </p:cNvPr>
          <p:cNvSpPr/>
          <p:nvPr/>
        </p:nvSpPr>
        <p:spPr>
          <a:xfrm>
            <a:off x="3293616" y="5632796"/>
            <a:ext cx="2246050" cy="770462"/>
          </a:xfrm>
          <a:prstGeom prst="doubleWav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特异性强、灵敏度高、快速简便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2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根据荧光素不同可进行多种抗体检测，适用于共定位研究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0846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2597437B-B54A-44B4-8EF9-E4D77331E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18" y="1640539"/>
            <a:ext cx="8105358" cy="43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023493B-0E94-4039-93F5-D9741B7A2DE2}"/>
              </a:ext>
            </a:extLst>
          </p:cNvPr>
          <p:cNvSpPr txBox="1"/>
          <p:nvPr/>
        </p:nvSpPr>
        <p:spPr>
          <a:xfrm>
            <a:off x="479394" y="1988598"/>
            <a:ext cx="17577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脱蜡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抗原修复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封闭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一抗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二抗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4FD71BF-EBF9-468C-9B00-EE7CC9CC463E}"/>
              </a:ext>
            </a:extLst>
          </p:cNvPr>
          <p:cNvSpPr txBox="1"/>
          <p:nvPr/>
        </p:nvSpPr>
        <p:spPr>
          <a:xfrm>
            <a:off x="292963" y="346230"/>
            <a:ext cx="367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实验步骤</a:t>
            </a:r>
          </a:p>
        </p:txBody>
      </p:sp>
    </p:spTree>
    <p:extLst>
      <p:ext uri="{BB962C8B-B14F-4D97-AF65-F5344CB8AC3E}">
        <p14:creationId xmlns:p14="http://schemas.microsoft.com/office/powerpoint/2010/main" val="367551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CCFDA75-3AE8-4EE4-A593-0EC6D779346E}"/>
              </a:ext>
            </a:extLst>
          </p:cNvPr>
          <p:cNvSpPr txBox="1"/>
          <p:nvPr/>
        </p:nvSpPr>
        <p:spPr>
          <a:xfrm>
            <a:off x="292963" y="346230"/>
            <a:ext cx="367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提醒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683407-119D-4F5D-A6AA-A817CFCC2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0699" y="2103791"/>
            <a:ext cx="5149295" cy="386197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D5D1653-C9BB-45E3-B227-ECF74620F33B}"/>
              </a:ext>
            </a:extLst>
          </p:cNvPr>
          <p:cNvSpPr txBox="1"/>
          <p:nvPr/>
        </p:nvSpPr>
        <p:spPr>
          <a:xfrm>
            <a:off x="5211192" y="1740023"/>
            <a:ext cx="3187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关注重点：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来源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反应种属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工作浓度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储存条件</a:t>
            </a:r>
            <a:endParaRPr lang="en-US" altLang="zh-CN" dirty="0"/>
          </a:p>
          <a:p>
            <a:r>
              <a:rPr lang="en-US" altLang="zh-CN"/>
              <a:t>……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2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view">
            <a:extLst>
              <a:ext uri="{FF2B5EF4-FFF2-40B4-BE49-F238E27FC236}">
                <a16:creationId xmlns:a16="http://schemas.microsoft.com/office/drawing/2014/main" id="{9FE1BB42-E942-4B90-BD67-7E1BD4CAF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97" y="1540183"/>
            <a:ext cx="6467475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DBA09AC-2A58-425D-98CB-92B157B1F4E3}"/>
              </a:ext>
            </a:extLst>
          </p:cNvPr>
          <p:cNvSpPr txBox="1"/>
          <p:nvPr/>
        </p:nvSpPr>
        <p:spPr>
          <a:xfrm>
            <a:off x="221940" y="266329"/>
            <a:ext cx="374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多重免疫组化</a:t>
            </a:r>
          </a:p>
        </p:txBody>
      </p:sp>
    </p:spTree>
    <p:extLst>
      <p:ext uri="{BB962C8B-B14F-4D97-AF65-F5344CB8AC3E}">
        <p14:creationId xmlns:p14="http://schemas.microsoft.com/office/powerpoint/2010/main" val="628128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598</Words>
  <Application>Microsoft Office PowerPoint</Application>
  <PresentationFormat>宽屏</PresentationFormat>
  <Paragraphs>70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-apple-system</vt:lpstr>
      <vt:lpstr>Helvetica Neue</vt:lpstr>
      <vt:lpstr>等线</vt:lpstr>
      <vt:lpstr>等线 Light</vt:lpstr>
      <vt:lpstr>华文新魏</vt:lpstr>
      <vt:lpstr>隶书</vt:lpstr>
      <vt:lpstr>微软雅黑</vt:lpstr>
      <vt:lpstr>Arial</vt:lpstr>
      <vt:lpstr>Wingdings</vt:lpstr>
      <vt:lpstr>Office 主题​​</vt:lpstr>
      <vt:lpstr>自定义设计方案</vt:lpstr>
      <vt:lpstr>石蜡切片荧光染色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修 钰雯</dc:creator>
  <cp:lastModifiedBy>rxp1078522113@outlook.com</cp:lastModifiedBy>
  <cp:revision>8</cp:revision>
  <dcterms:created xsi:type="dcterms:W3CDTF">2022-03-03T01:54:49Z</dcterms:created>
  <dcterms:modified xsi:type="dcterms:W3CDTF">2022-03-31T00:57:55Z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